
<file path=[Content_Types].xml><?xml version="1.0" encoding="utf-8"?>
<Types xmlns="http://schemas.openxmlformats.org/package/2006/content-types">
  <Default Extension="png" ContentType="image/png"/>
  <Default Extension="jpeg" ContentType="image/jpeg"/>
  <Default Extension="mov" ContentType="video/quicktime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52"/>
  </p:notesMasterIdLst>
  <p:sldIdLst>
    <p:sldId id="310" r:id="rId2"/>
    <p:sldId id="311" r:id="rId3"/>
    <p:sldId id="336" r:id="rId4"/>
    <p:sldId id="346" r:id="rId5"/>
    <p:sldId id="348" r:id="rId6"/>
    <p:sldId id="338" r:id="rId7"/>
    <p:sldId id="340" r:id="rId8"/>
    <p:sldId id="342" r:id="rId9"/>
    <p:sldId id="315" r:id="rId10"/>
    <p:sldId id="313" r:id="rId11"/>
    <p:sldId id="341" r:id="rId12"/>
    <p:sldId id="343" r:id="rId13"/>
    <p:sldId id="344" r:id="rId14"/>
    <p:sldId id="317" r:id="rId15"/>
    <p:sldId id="345" r:id="rId16"/>
    <p:sldId id="347" r:id="rId17"/>
    <p:sldId id="319" r:id="rId18"/>
    <p:sldId id="318" r:id="rId19"/>
    <p:sldId id="320" r:id="rId20"/>
    <p:sldId id="349" r:id="rId21"/>
    <p:sldId id="350" r:id="rId22"/>
    <p:sldId id="351" r:id="rId23"/>
    <p:sldId id="352" r:id="rId24"/>
    <p:sldId id="353" r:id="rId25"/>
    <p:sldId id="354" r:id="rId26"/>
    <p:sldId id="355" r:id="rId27"/>
    <p:sldId id="356" r:id="rId28"/>
    <p:sldId id="357" r:id="rId29"/>
    <p:sldId id="358" r:id="rId30"/>
    <p:sldId id="359" r:id="rId31"/>
    <p:sldId id="360" r:id="rId32"/>
    <p:sldId id="361" r:id="rId33"/>
    <p:sldId id="362" r:id="rId34"/>
    <p:sldId id="363" r:id="rId35"/>
    <p:sldId id="364" r:id="rId36"/>
    <p:sldId id="365" r:id="rId37"/>
    <p:sldId id="366" r:id="rId38"/>
    <p:sldId id="367" r:id="rId39"/>
    <p:sldId id="368" r:id="rId40"/>
    <p:sldId id="369" r:id="rId41"/>
    <p:sldId id="370" r:id="rId42"/>
    <p:sldId id="371" r:id="rId43"/>
    <p:sldId id="372" r:id="rId44"/>
    <p:sldId id="373" r:id="rId45"/>
    <p:sldId id="374" r:id="rId46"/>
    <p:sldId id="375" r:id="rId47"/>
    <p:sldId id="376" r:id="rId48"/>
    <p:sldId id="377" r:id="rId49"/>
    <p:sldId id="378" r:id="rId50"/>
    <p:sldId id="379" r:id="rId51"/>
  </p:sldIdLst>
  <p:sldSz cx="9144000" cy="6858000" type="screen4x3"/>
  <p:notesSz cx="6858000" cy="9144000"/>
  <p:custDataLst>
    <p:tags r:id="rId53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04"/>
    <p:restoredTop sz="99405" autoAdjust="0"/>
  </p:normalViewPr>
  <p:slideViewPr>
    <p:cSldViewPr snapToGrid="0" snapToObjects="1">
      <p:cViewPr varScale="1">
        <p:scale>
          <a:sx n="119" d="100"/>
          <a:sy n="119" d="100"/>
        </p:scale>
        <p:origin x="200" y="222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gs" Target="tags/tag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3DE8FE-270F-5340-800F-67DD64E6B0C6}" type="datetimeFigureOut">
              <a:rPr lang="en-US" smtClean="0"/>
              <a:t>4/22/18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FE339D-40C3-8D48-B429-FB6486FA21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8336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59DFD-930A-294D-8938-01A6A4A3048C}" type="datetimeFigureOut">
              <a:rPr lang="en-US" smtClean="0"/>
              <a:t>4/22/18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9F4BD-0D8A-F64A-9FB0-2A26F5A14EFB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59DFD-930A-294D-8938-01A6A4A3048C}" type="datetimeFigureOut">
              <a:rPr lang="en-US" smtClean="0"/>
              <a:t>4/22/18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9F4BD-0D8A-F64A-9FB0-2A26F5A14EF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59DFD-930A-294D-8938-01A6A4A3048C}" type="datetimeFigureOut">
              <a:rPr lang="en-US" smtClean="0"/>
              <a:t>4/22/18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9F4BD-0D8A-F64A-9FB0-2A26F5A14EF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59DFD-930A-294D-8938-01A6A4A3048C}" type="datetimeFigureOut">
              <a:rPr lang="en-US" smtClean="0"/>
              <a:t>4/22/18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9F4BD-0D8A-F64A-9FB0-2A26F5A14EF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59DFD-930A-294D-8938-01A6A4A3048C}" type="datetimeFigureOut">
              <a:rPr lang="en-US" smtClean="0"/>
              <a:t>4/22/18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9F4BD-0D8A-F64A-9FB0-2A26F5A14EFB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59DFD-930A-294D-8938-01A6A4A3048C}" type="datetimeFigureOut">
              <a:rPr lang="en-US" smtClean="0"/>
              <a:t>4/22/18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9F4BD-0D8A-F64A-9FB0-2A26F5A14EF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59DFD-930A-294D-8938-01A6A4A3048C}" type="datetimeFigureOut">
              <a:rPr lang="en-US" smtClean="0"/>
              <a:t>4/22/18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9F4BD-0D8A-F64A-9FB0-2A26F5A14EFB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59DFD-930A-294D-8938-01A6A4A3048C}" type="datetimeFigureOut">
              <a:rPr lang="en-US" smtClean="0"/>
              <a:t>4/22/18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9F4BD-0D8A-F64A-9FB0-2A26F5A14EF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59DFD-930A-294D-8938-01A6A4A3048C}" type="datetimeFigureOut">
              <a:rPr lang="en-US" smtClean="0"/>
              <a:t>4/22/18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9F4BD-0D8A-F64A-9FB0-2A26F5A14EF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59DFD-930A-294D-8938-01A6A4A3048C}" type="datetimeFigureOut">
              <a:rPr lang="en-US" smtClean="0"/>
              <a:t>4/22/18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9F4BD-0D8A-F64A-9FB0-2A26F5A14EFB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59DFD-930A-294D-8938-01A6A4A3048C}" type="datetimeFigureOut">
              <a:rPr lang="en-US" smtClean="0"/>
              <a:t>4/22/18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9F4BD-0D8A-F64A-9FB0-2A26F5A14EF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A0059DFD-930A-294D-8938-01A6A4A3048C}" type="datetimeFigureOut">
              <a:rPr lang="en-US" smtClean="0"/>
              <a:t>4/22/18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3E19F4BD-0D8A-F64A-9FB0-2A26F5A14EFB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8.png"/><Relationship Id="rId4" Type="http://schemas.openxmlformats.org/officeDocument/2006/relationships/image" Target="../media/image17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22.png"/><Relationship Id="rId4" Type="http://schemas.openxmlformats.org/officeDocument/2006/relationships/image" Target="../media/image21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media" Target="../media/media6.mp4"/><Relationship Id="rId7" Type="http://schemas.openxmlformats.org/officeDocument/2006/relationships/image" Target="../media/image27.png"/><Relationship Id="rId2" Type="http://schemas.openxmlformats.org/officeDocument/2006/relationships/video" Target="../media/media5.mov"/><Relationship Id="rId1" Type="http://schemas.microsoft.com/office/2007/relationships/media" Target="../media/media5.mov"/><Relationship Id="rId6" Type="http://schemas.openxmlformats.org/officeDocument/2006/relationships/image" Target="../media/image26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6.mp4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4" Type="http://schemas.openxmlformats.org/officeDocument/2006/relationships/image" Target="../media/image30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4" Type="http://schemas.openxmlformats.org/officeDocument/2006/relationships/image" Target="../media/image36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4" Type="http://schemas.openxmlformats.org/officeDocument/2006/relationships/image" Target="../media/image30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9317"/>
            <a:ext cx="8229600" cy="990600"/>
          </a:xfrm>
        </p:spPr>
        <p:txBody>
          <a:bodyPr>
            <a:normAutofit/>
          </a:bodyPr>
          <a:lstStyle/>
          <a:p>
            <a:r>
              <a:rPr lang="en-US" sz="3600" dirty="0"/>
              <a:t>Lecture 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Understand the structure of the three filaments of the cytoskeleton</a:t>
            </a:r>
          </a:p>
          <a:p>
            <a:endParaRPr lang="en-US" dirty="0"/>
          </a:p>
          <a:p>
            <a:r>
              <a:rPr lang="en-US" dirty="0"/>
              <a:t>Understand the basic functions of the three filaments of the cytoskeleton</a:t>
            </a:r>
          </a:p>
          <a:p>
            <a:endParaRPr lang="en-US" dirty="0"/>
          </a:p>
          <a:p>
            <a:r>
              <a:rPr lang="en-US" dirty="0" err="1"/>
              <a:t>Undertsand</a:t>
            </a:r>
            <a:r>
              <a:rPr lang="en-US" dirty="0"/>
              <a:t> the differences and similarities between the three filaments of the cytoskeleton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92656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figure_17_0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13"/>
          <a:stretch/>
        </p:blipFill>
        <p:spPr bwMode="auto">
          <a:xfrm>
            <a:off x="457199" y="956734"/>
            <a:ext cx="7254333" cy="38480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7748"/>
            <a:ext cx="8229600" cy="990600"/>
          </a:xfrm>
        </p:spPr>
        <p:txBody>
          <a:bodyPr>
            <a:normAutofit/>
          </a:bodyPr>
          <a:lstStyle/>
          <a:p>
            <a:r>
              <a:rPr lang="en-US" sz="3600" dirty="0"/>
              <a:t>Cytoplasmic </a:t>
            </a:r>
            <a:r>
              <a:rPr lang="en-US" sz="3600" dirty="0" err="1"/>
              <a:t>lamins</a:t>
            </a:r>
            <a:r>
              <a:rPr lang="en-US" sz="3600" dirty="0"/>
              <a:t>: function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4741346"/>
            <a:ext cx="9053089" cy="133349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/>
              <a:t>Strong, flexible and ropelike</a:t>
            </a:r>
          </a:p>
          <a:p>
            <a:r>
              <a:rPr lang="en-US" dirty="0"/>
              <a:t>Network extending across the cytoplasm &amp; cross-linked together</a:t>
            </a:r>
          </a:p>
          <a:p>
            <a:r>
              <a:rPr lang="en-US" dirty="0"/>
              <a:t>Indirect connections between intermediate filaments of neighboring cells (desmosome): distributes mechanical stress</a:t>
            </a:r>
          </a:p>
        </p:txBody>
      </p:sp>
    </p:spTree>
    <p:extLst>
      <p:ext uri="{BB962C8B-B14F-4D97-AF65-F5344CB8AC3E}">
        <p14:creationId xmlns:p14="http://schemas.microsoft.com/office/powerpoint/2010/main" val="1370523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 descr="figure_17_0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968" y="1421813"/>
            <a:ext cx="6987117" cy="3838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8914"/>
            <a:ext cx="8229600" cy="990600"/>
          </a:xfrm>
        </p:spPr>
        <p:txBody>
          <a:bodyPr>
            <a:normAutofit/>
          </a:bodyPr>
          <a:lstStyle/>
          <a:p>
            <a:r>
              <a:rPr lang="en-US" sz="3600" dirty="0"/>
              <a:t>Keratin mutants compromise skin integrity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5833" y="5545666"/>
            <a:ext cx="9006416" cy="931333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Keratin allows skin to stretch and experience mechanical stress without tearing/rupturing cells</a:t>
            </a:r>
          </a:p>
          <a:p>
            <a:r>
              <a:rPr lang="en-US" dirty="0"/>
              <a:t>When keratin filaments are disrupted</a:t>
            </a:r>
            <a:r>
              <a:rPr lang="en-US" dirty="0">
                <a:sym typeface="Wingdings"/>
              </a:rPr>
              <a:t> light touch ruptures cells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916331" y="2434166"/>
            <a:ext cx="1195918" cy="1200329"/>
          </a:xfrm>
          <a:prstGeom prst="rect">
            <a:avLst/>
          </a:prstGeom>
          <a:noFill/>
          <a:ln w="38100" cmpd="sng">
            <a:solidFill>
              <a:srgbClr val="D2533C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Rupturing of cells causes blistering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6180667" y="2677583"/>
            <a:ext cx="1640416" cy="317500"/>
          </a:xfrm>
          <a:prstGeom prst="straightConnector1">
            <a:avLst/>
          </a:prstGeom>
          <a:ln w="38100" cmpd="sng">
            <a:solidFill>
              <a:srgbClr val="D2533C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858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7748"/>
            <a:ext cx="8229600" cy="990600"/>
          </a:xfrm>
        </p:spPr>
        <p:txBody>
          <a:bodyPr>
            <a:normAutofit/>
          </a:bodyPr>
          <a:lstStyle/>
          <a:p>
            <a:r>
              <a:rPr lang="en-US" sz="3600" dirty="0"/>
              <a:t>Cytoplasmic </a:t>
            </a:r>
            <a:r>
              <a:rPr lang="en-US" sz="3600" dirty="0" err="1"/>
              <a:t>lamins</a:t>
            </a:r>
            <a:r>
              <a:rPr lang="en-US" sz="3600" dirty="0"/>
              <a:t>: function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4741346"/>
            <a:ext cx="9053089" cy="1333499"/>
          </a:xfrm>
        </p:spPr>
        <p:txBody>
          <a:bodyPr>
            <a:noAutofit/>
          </a:bodyPr>
          <a:lstStyle/>
          <a:p>
            <a:r>
              <a:rPr lang="en-US" dirty="0"/>
              <a:t>Scaffold: </a:t>
            </a:r>
          </a:p>
          <a:p>
            <a:pPr lvl="1"/>
            <a:r>
              <a:rPr lang="en-US" dirty="0"/>
              <a:t>associate with plasma membrane &amp; other cytoskeleton components (actin &amp; microtubules) </a:t>
            </a:r>
          </a:p>
          <a:p>
            <a:pPr lvl="1"/>
            <a:r>
              <a:rPr lang="en-US" dirty="0"/>
              <a:t>organize intracellular structure</a:t>
            </a:r>
          </a:p>
          <a:p>
            <a:pPr lvl="1"/>
            <a:r>
              <a:rPr lang="en-US" dirty="0"/>
              <a:t>Attach to nuclear envelope: position &amp; anchor the nucleus</a:t>
            </a:r>
          </a:p>
          <a:p>
            <a:pPr lvl="1"/>
            <a:endParaRPr lang="en-US" dirty="0"/>
          </a:p>
        </p:txBody>
      </p:sp>
      <p:pic>
        <p:nvPicPr>
          <p:cNvPr id="4" name="Picture 3" descr="slide_25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537" r="33165" b="7717"/>
          <a:stretch/>
        </p:blipFill>
        <p:spPr>
          <a:xfrm>
            <a:off x="325651" y="1058348"/>
            <a:ext cx="7251156" cy="3722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1584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7748"/>
            <a:ext cx="8229600" cy="990600"/>
          </a:xfrm>
        </p:spPr>
        <p:txBody>
          <a:bodyPr>
            <a:normAutofit/>
          </a:bodyPr>
          <a:lstStyle/>
          <a:p>
            <a:r>
              <a:rPr lang="en-US" sz="3600" dirty="0"/>
              <a:t>Cytoplasmic </a:t>
            </a:r>
            <a:r>
              <a:rPr lang="en-US" sz="3600" dirty="0" err="1"/>
              <a:t>lamins</a:t>
            </a:r>
            <a:r>
              <a:rPr lang="en-US" sz="3600" dirty="0"/>
              <a:t>: function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4201110"/>
            <a:ext cx="9053089" cy="2014864"/>
          </a:xfrm>
        </p:spPr>
        <p:txBody>
          <a:bodyPr>
            <a:noAutofit/>
          </a:bodyPr>
          <a:lstStyle/>
          <a:p>
            <a:r>
              <a:rPr lang="en-US" dirty="0" err="1"/>
              <a:t>Neurofilaments</a:t>
            </a:r>
            <a:r>
              <a:rPr lang="en-US" dirty="0"/>
              <a:t>: major components of neuron cytoskeleton Supports shape and structure of the cell body and axon </a:t>
            </a:r>
          </a:p>
          <a:p>
            <a:pPr lvl="1"/>
            <a:r>
              <a:rPr lang="en-US" dirty="0"/>
              <a:t>Longest from base of spine to big toe: can be 3+ feet long</a:t>
            </a:r>
          </a:p>
          <a:p>
            <a:pPr lvl="1"/>
            <a:endParaRPr lang="en-US" dirty="0"/>
          </a:p>
        </p:txBody>
      </p:sp>
      <p:pic>
        <p:nvPicPr>
          <p:cNvPr id="5" name="Picture 4" descr="slide_12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88" b="41274"/>
          <a:stretch/>
        </p:blipFill>
        <p:spPr>
          <a:xfrm>
            <a:off x="0" y="998713"/>
            <a:ext cx="9144000" cy="3061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663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0872"/>
            <a:ext cx="8229600" cy="990600"/>
          </a:xfrm>
        </p:spPr>
        <p:txBody>
          <a:bodyPr>
            <a:normAutofit/>
          </a:bodyPr>
          <a:lstStyle/>
          <a:p>
            <a:r>
              <a:rPr lang="en-US" sz="3600" dirty="0"/>
              <a:t>Nuclear </a:t>
            </a:r>
            <a:r>
              <a:rPr lang="en-US" sz="3600" dirty="0" err="1"/>
              <a:t>lamins</a:t>
            </a:r>
            <a:endParaRPr lang="en-US" sz="3600" dirty="0"/>
          </a:p>
        </p:txBody>
      </p:sp>
      <p:pic>
        <p:nvPicPr>
          <p:cNvPr id="5" name="Picture 2" descr="figure_15_07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73" r="-1219"/>
          <a:stretch/>
        </p:blipFill>
        <p:spPr bwMode="auto">
          <a:xfrm>
            <a:off x="3788402" y="563290"/>
            <a:ext cx="4320299" cy="62147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69071" y="1111472"/>
            <a:ext cx="3723273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Supports the nuclear membrane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Proteins in the inner nuclear membrane are secured in place by </a:t>
            </a:r>
            <a:r>
              <a:rPr lang="en-US" i="1" dirty="0"/>
              <a:t>scaffold</a:t>
            </a:r>
            <a:r>
              <a:rPr lang="en-US" dirty="0"/>
              <a:t> proteins in the nucleus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7930461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 descr="figure_17_08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51423"/>
          <a:stretch/>
        </p:blipFill>
        <p:spPr bwMode="auto">
          <a:xfrm>
            <a:off x="974419" y="3680037"/>
            <a:ext cx="8169581" cy="31698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0872"/>
            <a:ext cx="8229600" cy="990600"/>
          </a:xfrm>
        </p:spPr>
        <p:txBody>
          <a:bodyPr>
            <a:normAutofit/>
          </a:bodyPr>
          <a:lstStyle/>
          <a:p>
            <a:r>
              <a:rPr lang="en-US" sz="3600" dirty="0"/>
              <a:t>Nuclear </a:t>
            </a:r>
            <a:r>
              <a:rPr lang="en-US" sz="3600" dirty="0" err="1"/>
              <a:t>lamins</a:t>
            </a:r>
            <a:endParaRPr lang="en-US" sz="3600" dirty="0"/>
          </a:p>
        </p:txBody>
      </p:sp>
      <p:pic>
        <p:nvPicPr>
          <p:cNvPr id="8" name="Picture 2" descr="figure_17_08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901" r="51338" b="9841"/>
          <a:stretch/>
        </p:blipFill>
        <p:spPr bwMode="auto">
          <a:xfrm>
            <a:off x="4599997" y="998699"/>
            <a:ext cx="3975471" cy="26270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637321" y="3223980"/>
            <a:ext cx="3995204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Electron micrograph of nuclear lattice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69071" y="1111472"/>
            <a:ext cx="372327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Supports the nuclear membrane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Proteins in the inner nuclear membrane are secured in place by </a:t>
            </a:r>
            <a:r>
              <a:rPr lang="en-US" i="1" dirty="0"/>
              <a:t>scaffold</a:t>
            </a:r>
            <a:r>
              <a:rPr lang="en-US" dirty="0"/>
              <a:t> proteins in the nucleus</a:t>
            </a:r>
          </a:p>
          <a:p>
            <a:pPr marL="285750" indent="-285750">
              <a:buFont typeface="Arial"/>
              <a:buChar char="•"/>
            </a:pPr>
            <a:r>
              <a:rPr lang="en-US" dirty="0" err="1"/>
              <a:t>Lamins</a:t>
            </a:r>
            <a:r>
              <a:rPr lang="en-US" dirty="0"/>
              <a:t> are this scaffold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/>
              <a:t>Lattice associated with nuclear side of the inner membrane</a:t>
            </a:r>
          </a:p>
          <a:p>
            <a:pPr marL="285750" indent="-285750">
              <a:buFont typeface="Arial"/>
              <a:buChar char="•"/>
            </a:pP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96176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microtubules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9849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2" descr="figure_17_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4003" y="694756"/>
            <a:ext cx="5459855" cy="605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0100" y="131728"/>
            <a:ext cx="8229600" cy="990600"/>
          </a:xfrm>
        </p:spPr>
        <p:txBody>
          <a:bodyPr>
            <a:normAutofit/>
          </a:bodyPr>
          <a:lstStyle/>
          <a:p>
            <a:r>
              <a:rPr lang="en-US" sz="3600" dirty="0"/>
              <a:t>Microtubules: 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8550" y="933578"/>
            <a:ext cx="3158812" cy="5543422"/>
          </a:xfrm>
        </p:spPr>
        <p:txBody>
          <a:bodyPr/>
          <a:lstStyle/>
          <a:p>
            <a:r>
              <a:rPr lang="en-US" dirty="0"/>
              <a:t>Polar</a:t>
            </a:r>
          </a:p>
          <a:p>
            <a:pPr lvl="1"/>
            <a:r>
              <a:rPr lang="en-US" dirty="0">
                <a:latin typeface="Symbol" charset="2"/>
                <a:cs typeface="Symbol" charset="2"/>
              </a:rPr>
              <a:t>a</a:t>
            </a:r>
            <a:r>
              <a:rPr lang="en-US" dirty="0"/>
              <a:t> tubulin + </a:t>
            </a:r>
            <a:r>
              <a:rPr lang="en-US" dirty="0">
                <a:latin typeface="Symbol" charset="2"/>
                <a:cs typeface="Symbol" charset="2"/>
              </a:rPr>
              <a:t>b</a:t>
            </a:r>
            <a:r>
              <a:rPr lang="en-US" dirty="0"/>
              <a:t> tubulin = heterodimer</a:t>
            </a:r>
          </a:p>
          <a:p>
            <a:pPr lvl="1"/>
            <a:r>
              <a:rPr lang="en-US" dirty="0"/>
              <a:t>Assemble end to end</a:t>
            </a:r>
          </a:p>
          <a:p>
            <a:pPr lvl="1"/>
            <a:r>
              <a:rPr lang="en-US" dirty="0" err="1"/>
              <a:t>Protofilaments</a:t>
            </a:r>
            <a:r>
              <a:rPr lang="en-US" dirty="0"/>
              <a:t> associate laterally</a:t>
            </a:r>
          </a:p>
          <a:p>
            <a:pPr lvl="1"/>
            <a:r>
              <a:rPr lang="en-US" dirty="0"/>
              <a:t>Two ends are </a:t>
            </a:r>
            <a:r>
              <a:rPr lang="en-US" b="1" dirty="0"/>
              <a:t>structurally distinct</a:t>
            </a:r>
          </a:p>
          <a:p>
            <a:pPr lvl="1"/>
            <a:endParaRPr lang="en-US" b="1" dirty="0"/>
          </a:p>
          <a:p>
            <a:pPr lvl="1"/>
            <a:r>
              <a:rPr lang="en-US" dirty="0"/>
              <a:t>+ end: </a:t>
            </a:r>
            <a:r>
              <a:rPr lang="en-US" dirty="0">
                <a:latin typeface="Symbol" charset="2"/>
                <a:cs typeface="Symbol" charset="2"/>
              </a:rPr>
              <a:t>b</a:t>
            </a:r>
            <a:r>
              <a:rPr lang="en-US" dirty="0"/>
              <a:t> tubulin </a:t>
            </a:r>
          </a:p>
          <a:p>
            <a:pPr lvl="1"/>
            <a:r>
              <a:rPr lang="en-US" dirty="0"/>
              <a:t>- end: </a:t>
            </a:r>
            <a:r>
              <a:rPr lang="en-US" dirty="0">
                <a:latin typeface="Symbol" charset="2"/>
                <a:cs typeface="Symbol" charset="2"/>
              </a:rPr>
              <a:t>a</a:t>
            </a:r>
            <a:r>
              <a:rPr lang="en-US" dirty="0"/>
              <a:t> tubulin </a:t>
            </a:r>
          </a:p>
        </p:txBody>
      </p:sp>
    </p:spTree>
    <p:extLst>
      <p:ext uri="{BB962C8B-B14F-4D97-AF65-F5344CB8AC3E}">
        <p14:creationId xmlns:p14="http://schemas.microsoft.com/office/powerpoint/2010/main" val="8833549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 descr="figure_17_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532956"/>
            <a:ext cx="8531225" cy="5180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457200" y="327136"/>
            <a:ext cx="8229600" cy="9906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/>
              <a:t>Microtubules: nucleation &amp; growth</a:t>
            </a:r>
            <a:endParaRPr lang="en-US" sz="3600" dirty="0"/>
          </a:p>
        </p:txBody>
      </p:sp>
      <p:sp>
        <p:nvSpPr>
          <p:cNvPr id="2" name="TextBox 1"/>
          <p:cNvSpPr txBox="1"/>
          <p:nvPr/>
        </p:nvSpPr>
        <p:spPr>
          <a:xfrm>
            <a:off x="141116" y="1133070"/>
            <a:ext cx="2963422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Grow from an organizing center: </a:t>
            </a:r>
            <a:r>
              <a:rPr lang="en-US" sz="2400" b="1" dirty="0"/>
              <a:t>centrosome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774873" y="1237534"/>
            <a:ext cx="328907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Centrosome: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One in non-dividing cell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Two in mitotic cells (poles of mitotic spindle)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Base of cilia and flagella</a:t>
            </a:r>
          </a:p>
        </p:txBody>
      </p:sp>
    </p:spTree>
    <p:extLst>
      <p:ext uri="{BB962C8B-B14F-4D97-AF65-F5344CB8AC3E}">
        <p14:creationId xmlns:p14="http://schemas.microsoft.com/office/powerpoint/2010/main" val="30902560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Picture 2" descr="figure_17_1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625600"/>
            <a:ext cx="8531225" cy="361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3440"/>
            <a:ext cx="8229600" cy="990600"/>
          </a:xfrm>
        </p:spPr>
        <p:txBody>
          <a:bodyPr>
            <a:normAutofit/>
          </a:bodyPr>
          <a:lstStyle/>
          <a:p>
            <a:r>
              <a:rPr lang="en-US" sz="3600" dirty="0"/>
              <a:t>Microtubules: nucleation &amp; growth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5389" y="5058690"/>
            <a:ext cx="8792569" cy="1418309"/>
          </a:xfrm>
          <a:solidFill>
            <a:srgbClr val="FFFFFF"/>
          </a:solidFill>
        </p:spPr>
        <p:txBody>
          <a:bodyPr/>
          <a:lstStyle/>
          <a:p>
            <a:r>
              <a:rPr lang="en-US" dirty="0"/>
              <a:t>Microtubule growth is initiated from </a:t>
            </a:r>
            <a:r>
              <a:rPr lang="en-US" dirty="0">
                <a:latin typeface="Symbol" charset="2"/>
                <a:cs typeface="Symbol" charset="2"/>
              </a:rPr>
              <a:t>g</a:t>
            </a:r>
            <a:r>
              <a:rPr lang="en-US" dirty="0"/>
              <a:t> tubulin ring complexes at centrosomes</a:t>
            </a:r>
          </a:p>
          <a:p>
            <a:r>
              <a:rPr lang="en-US" dirty="0"/>
              <a:t>New growth happens as dimers added to + end</a:t>
            </a:r>
          </a:p>
        </p:txBody>
      </p:sp>
    </p:spTree>
    <p:extLst>
      <p:ext uri="{BB962C8B-B14F-4D97-AF65-F5344CB8AC3E}">
        <p14:creationId xmlns:p14="http://schemas.microsoft.com/office/powerpoint/2010/main" val="20318669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figure_17_01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18"/>
          <a:stretch/>
        </p:blipFill>
        <p:spPr bwMode="auto">
          <a:xfrm>
            <a:off x="5662082" y="384322"/>
            <a:ext cx="3439583" cy="28788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 descr="figure_17_0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726"/>
          <a:stretch/>
        </p:blipFill>
        <p:spPr bwMode="auto">
          <a:xfrm>
            <a:off x="1809750" y="2899209"/>
            <a:ext cx="7281335" cy="3960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71950" y="152412"/>
            <a:ext cx="5871633" cy="990600"/>
          </a:xfrm>
        </p:spPr>
        <p:txBody>
          <a:bodyPr>
            <a:normAutofit/>
          </a:bodyPr>
          <a:lstStyle/>
          <a:p>
            <a:r>
              <a:rPr lang="en-US" sz="3600" dirty="0"/>
              <a:t>Filaments of the Cytoskeleton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95250" y="1143012"/>
            <a:ext cx="5471583" cy="1904988"/>
          </a:xfrm>
        </p:spPr>
        <p:txBody>
          <a:bodyPr/>
          <a:lstStyle/>
          <a:p>
            <a:r>
              <a:rPr lang="en-US" dirty="0"/>
              <a:t>Give the cell shape</a:t>
            </a:r>
          </a:p>
          <a:p>
            <a:r>
              <a:rPr lang="en-US" dirty="0"/>
              <a:t>Allows the cell to organize components</a:t>
            </a:r>
          </a:p>
          <a:p>
            <a:r>
              <a:rPr lang="en-US" dirty="0"/>
              <a:t>Permits movement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3039536"/>
            <a:ext cx="180975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Actin &amp; microtubules in all eukaryotic cells</a:t>
            </a:r>
          </a:p>
          <a:p>
            <a:endParaRPr lang="en-US" dirty="0"/>
          </a:p>
          <a:p>
            <a:r>
              <a:rPr lang="en-US" dirty="0"/>
              <a:t>Intermediate filaments: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in soft bodied animals cells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Cells that need strength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2664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4" name="Picture 2" descr="figure_17_15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977900"/>
            <a:ext cx="8534400" cy="490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7720"/>
            <a:ext cx="8229600" cy="990600"/>
          </a:xfrm>
        </p:spPr>
        <p:txBody>
          <a:bodyPr>
            <a:normAutofit/>
          </a:bodyPr>
          <a:lstStyle/>
          <a:p>
            <a:r>
              <a:rPr lang="en-US" sz="3600" dirty="0"/>
              <a:t>Microtubules: grow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8550" y="5612324"/>
            <a:ext cx="9035450" cy="1096412"/>
          </a:xfrm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en-US" sz="2000" dirty="0"/>
              <a:t>Tubulin binds GTP </a:t>
            </a:r>
            <a:r>
              <a:rPr lang="en-US" sz="2000" dirty="0">
                <a:sym typeface="Wingdings"/>
              </a:rPr>
              <a:t> hydrolysis regulates assembly/disassembly</a:t>
            </a:r>
          </a:p>
          <a:p>
            <a:r>
              <a:rPr lang="en-US" sz="2000" dirty="0">
                <a:sym typeface="Wingdings"/>
              </a:rPr>
              <a:t>When addition of GTP dimers is faster than hydrolysis (GTP cap)  grows</a:t>
            </a:r>
          </a:p>
          <a:p>
            <a:pPr marL="0" indent="0">
              <a:buNone/>
            </a:pPr>
            <a:endParaRPr lang="en-US" sz="2000" dirty="0">
              <a:sym typeface="Wingdings"/>
            </a:endParaRPr>
          </a:p>
          <a:p>
            <a:endParaRPr lang="en-US" sz="2000" dirty="0"/>
          </a:p>
        </p:txBody>
      </p:sp>
      <p:sp>
        <p:nvSpPr>
          <p:cNvPr id="4" name="Rectangle 3"/>
          <p:cNvSpPr/>
          <p:nvPr/>
        </p:nvSpPr>
        <p:spPr>
          <a:xfrm>
            <a:off x="4366505" y="977900"/>
            <a:ext cx="4777495" cy="4634424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http:/%2Fwww.youtube.com%2Fwatch%3Fv%3D21P100yiEN8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608286" y="1378857"/>
            <a:ext cx="4295129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ymbol" charset="2"/>
                <a:cs typeface="Symbol" charset="2"/>
              </a:rPr>
              <a:t>a</a:t>
            </a:r>
            <a:r>
              <a:rPr lang="en-US" dirty="0"/>
              <a:t> tubulin binds GTP: does not hydrolyze</a:t>
            </a:r>
          </a:p>
          <a:p>
            <a:endParaRPr lang="en-US" dirty="0"/>
          </a:p>
          <a:p>
            <a:r>
              <a:rPr lang="en-US" dirty="0">
                <a:latin typeface="Symbol" charset="2"/>
                <a:cs typeface="Symbol" charset="2"/>
              </a:rPr>
              <a:t>b</a:t>
            </a:r>
            <a:r>
              <a:rPr lang="en-US" dirty="0"/>
              <a:t>-tubulin binds GTP: can be hydrolyzed</a:t>
            </a:r>
          </a:p>
          <a:p>
            <a:endParaRPr lang="en-US" dirty="0"/>
          </a:p>
          <a:p>
            <a:r>
              <a:rPr lang="en-US" dirty="0"/>
              <a:t>	</a:t>
            </a:r>
            <a:r>
              <a:rPr lang="en-US" dirty="0">
                <a:sym typeface="Wingdings"/>
              </a:rPr>
              <a:t> GTP-bound dimers: grow</a:t>
            </a:r>
          </a:p>
          <a:p>
            <a:r>
              <a:rPr lang="en-US" dirty="0">
                <a:sym typeface="Wingdings"/>
              </a:rPr>
              <a:t>	 GDP-bound dimers: shrink</a:t>
            </a:r>
          </a:p>
          <a:p>
            <a:endParaRPr lang="en-US" dirty="0">
              <a:sym typeface="Wingdings"/>
            </a:endParaRPr>
          </a:p>
          <a:p>
            <a:endParaRPr lang="en-US" dirty="0">
              <a:sym typeface="Wingdings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29221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4" name="Picture 2" descr="figure_17_15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977900"/>
            <a:ext cx="8534400" cy="490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7720"/>
            <a:ext cx="8229600" cy="990600"/>
          </a:xfrm>
        </p:spPr>
        <p:txBody>
          <a:bodyPr>
            <a:normAutofit/>
          </a:bodyPr>
          <a:lstStyle/>
          <a:p>
            <a:r>
              <a:rPr lang="en-US" sz="3600" dirty="0"/>
              <a:t>Microtubules: grow and shrink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8550" y="5612324"/>
            <a:ext cx="9035450" cy="1096412"/>
          </a:xfrm>
          <a:solidFill>
            <a:schemeClr val="bg1"/>
          </a:solidFill>
        </p:spPr>
        <p:txBody>
          <a:bodyPr>
            <a:normAutofit lnSpcReduction="10000"/>
          </a:bodyPr>
          <a:lstStyle/>
          <a:p>
            <a:r>
              <a:rPr lang="en-US" sz="2000" dirty="0"/>
              <a:t>Tubulin binds GTP </a:t>
            </a:r>
            <a:r>
              <a:rPr lang="en-US" sz="2000" dirty="0">
                <a:sym typeface="Wingdings"/>
              </a:rPr>
              <a:t> hydrolysis regulates assembly/disassembly</a:t>
            </a:r>
          </a:p>
          <a:p>
            <a:r>
              <a:rPr lang="en-US" sz="2000" dirty="0">
                <a:sym typeface="Wingdings"/>
              </a:rPr>
              <a:t>When addition of GTP dimers is faster than hydrolysis (GTP cap)  grows</a:t>
            </a:r>
          </a:p>
          <a:p>
            <a:r>
              <a:rPr lang="en-US" sz="2000" dirty="0">
                <a:sym typeface="Wingdings"/>
              </a:rPr>
              <a:t>When hydrolysis is faster, GDP dimers fall off  shrinks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0142848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2" descr="figure_17_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514936"/>
            <a:ext cx="3613566" cy="2129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5839" y="185499"/>
            <a:ext cx="8229600" cy="990600"/>
          </a:xfrm>
        </p:spPr>
        <p:txBody>
          <a:bodyPr/>
          <a:lstStyle/>
          <a:p>
            <a:r>
              <a:rPr lang="en-US" dirty="0"/>
              <a:t>Microtubule: dynamic instability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5297520"/>
            <a:ext cx="9144000" cy="1364031"/>
          </a:xfrm>
          <a:solidFill>
            <a:srgbClr val="FFFFFF"/>
          </a:solidFill>
        </p:spPr>
        <p:txBody>
          <a:bodyPr/>
          <a:lstStyle/>
          <a:p>
            <a:r>
              <a:rPr lang="en-US" dirty="0"/>
              <a:t>Rapid cycles of growth and shrinkage</a:t>
            </a:r>
            <a:r>
              <a:rPr lang="en-US" dirty="0">
                <a:sym typeface="Wingdings"/>
              </a:rPr>
              <a:t> </a:t>
            </a:r>
            <a:r>
              <a:rPr lang="en-US" b="1" i="1" dirty="0">
                <a:sym typeface="Wingdings"/>
              </a:rPr>
              <a:t>dynamic instability</a:t>
            </a:r>
          </a:p>
          <a:p>
            <a:r>
              <a:rPr lang="en-US" dirty="0"/>
              <a:t>Neighboring microtubules grow and shrink independent of each other </a:t>
            </a:r>
          </a:p>
        </p:txBody>
      </p:sp>
      <p:pic>
        <p:nvPicPr>
          <p:cNvPr id="4" name="Microtubules growing from a centrosome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957984" y="1350573"/>
            <a:ext cx="3973936" cy="3825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283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68104"/>
            <a:ext cx="8229600" cy="990600"/>
          </a:xfrm>
        </p:spPr>
        <p:txBody>
          <a:bodyPr>
            <a:normAutofit/>
          </a:bodyPr>
          <a:lstStyle/>
          <a:p>
            <a:r>
              <a:rPr lang="en-US" sz="3600" dirty="0"/>
              <a:t>Dynamic Instability</a:t>
            </a:r>
          </a:p>
        </p:txBody>
      </p:sp>
      <p:pic>
        <p:nvPicPr>
          <p:cNvPr id="4" name="Timelapse movie of EB1 GFP in living fibroblasts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00246" y="3044135"/>
            <a:ext cx="7631664" cy="3744285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0" y="956584"/>
            <a:ext cx="9144000" cy="20875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Microtubles</a:t>
            </a:r>
            <a:r>
              <a:rPr lang="en-US" dirty="0"/>
              <a:t> are more dynamic near the cell edge</a:t>
            </a:r>
          </a:p>
          <a:p>
            <a:pPr marL="0" indent="0">
              <a:buFont typeface="Arial" pitchFamily="34" charset="0"/>
              <a:buNone/>
            </a:pPr>
            <a:r>
              <a:rPr lang="en-US" dirty="0"/>
              <a:t>	</a:t>
            </a:r>
            <a:r>
              <a:rPr lang="en-US" dirty="0">
                <a:sym typeface="Wingdings"/>
              </a:rPr>
              <a:t> necessary to allow microtubules to reach the cortex</a:t>
            </a:r>
            <a:endParaRPr lang="en-US" dirty="0"/>
          </a:p>
          <a:p>
            <a:r>
              <a:rPr lang="en-US" dirty="0"/>
              <a:t>Microtubules stability is regulated by microtubule associated proteins (MAPs)</a:t>
            </a:r>
          </a:p>
          <a:p>
            <a:pPr lvl="1"/>
            <a:r>
              <a:rPr lang="en-US" dirty="0"/>
              <a:t>Bind tips and promote growth</a:t>
            </a:r>
          </a:p>
        </p:txBody>
      </p:sp>
    </p:spTree>
    <p:extLst>
      <p:ext uri="{BB962C8B-B14F-4D97-AF65-F5344CB8AC3E}">
        <p14:creationId xmlns:p14="http://schemas.microsoft.com/office/powerpoint/2010/main" val="1940060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6" name="Picture 2" descr="figure_17_1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3923366"/>
            <a:ext cx="8531225" cy="2767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68104"/>
            <a:ext cx="8229600" cy="990600"/>
          </a:xfrm>
        </p:spPr>
        <p:txBody>
          <a:bodyPr>
            <a:normAutofit/>
          </a:bodyPr>
          <a:lstStyle/>
          <a:p>
            <a:r>
              <a:rPr lang="en-US" sz="3600" dirty="0"/>
              <a:t>Dynamic Instability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956584"/>
            <a:ext cx="9144000" cy="2087551"/>
          </a:xfrm>
        </p:spPr>
        <p:txBody>
          <a:bodyPr>
            <a:normAutofit fontScale="85000" lnSpcReduction="10000"/>
          </a:bodyPr>
          <a:lstStyle/>
          <a:p>
            <a:r>
              <a:rPr lang="en-US" dirty="0" err="1"/>
              <a:t>Microtubles</a:t>
            </a:r>
            <a:r>
              <a:rPr lang="en-US" dirty="0"/>
              <a:t> are more dynamic near the cell edge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>
                <a:sym typeface="Wingdings"/>
              </a:rPr>
              <a:t> necessary to allow microtubules to reach the cortex</a:t>
            </a:r>
            <a:endParaRPr lang="en-US" dirty="0"/>
          </a:p>
          <a:p>
            <a:r>
              <a:rPr lang="en-US" dirty="0"/>
              <a:t>Microtubules stability is regulated by microtubule associated proteins (MAPs)</a:t>
            </a:r>
          </a:p>
          <a:p>
            <a:pPr lvl="1"/>
            <a:r>
              <a:rPr lang="en-US" dirty="0"/>
              <a:t>Bind tips and promote growth</a:t>
            </a:r>
          </a:p>
          <a:p>
            <a:pPr lvl="1"/>
            <a:r>
              <a:rPr lang="en-US" dirty="0"/>
              <a:t>Bind tips and promote disassembly</a:t>
            </a:r>
          </a:p>
          <a:p>
            <a:pPr lvl="1"/>
            <a:r>
              <a:rPr lang="en-US" dirty="0"/>
              <a:t>Bind tips and stabilize</a:t>
            </a:r>
          </a:p>
        </p:txBody>
      </p:sp>
    </p:spTree>
    <p:extLst>
      <p:ext uri="{BB962C8B-B14F-4D97-AF65-F5344CB8AC3E}">
        <p14:creationId xmlns:p14="http://schemas.microsoft.com/office/powerpoint/2010/main" val="18138534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70" name="Picture 3" descr="table_17_0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12" y="4509832"/>
            <a:ext cx="6335874" cy="21697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0710"/>
            <a:ext cx="8229600" cy="990600"/>
          </a:xfrm>
        </p:spPr>
        <p:txBody>
          <a:bodyPr>
            <a:normAutofit/>
          </a:bodyPr>
          <a:lstStyle/>
          <a:p>
            <a:r>
              <a:rPr lang="en-US" sz="3600" dirty="0"/>
              <a:t>Drugs that impact microtubules</a:t>
            </a:r>
          </a:p>
        </p:txBody>
      </p:sp>
      <p:pic>
        <p:nvPicPr>
          <p:cNvPr id="4" name="Nocodazole induced disassemblent of microtubules but not actin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992957" y="1123915"/>
            <a:ext cx="3895914" cy="3895914"/>
          </a:xfrm>
        </p:spPr>
      </p:pic>
      <p:sp>
        <p:nvSpPr>
          <p:cNvPr id="5" name="TextBox 4"/>
          <p:cNvSpPr txBox="1"/>
          <p:nvPr/>
        </p:nvSpPr>
        <p:spPr>
          <a:xfrm>
            <a:off x="457200" y="1391603"/>
            <a:ext cx="3839719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Drugs or proteins that bind tubulin dimers can interfere with dynamic instability</a:t>
            </a:r>
          </a:p>
          <a:p>
            <a:endParaRPr lang="en-US" dirty="0"/>
          </a:p>
          <a:p>
            <a:r>
              <a:rPr lang="en-US" dirty="0">
                <a:sym typeface="Wingdings"/>
              </a:rPr>
              <a:t> compromised microtubule structure and function</a:t>
            </a:r>
          </a:p>
        </p:txBody>
      </p:sp>
    </p:spTree>
    <p:extLst>
      <p:ext uri="{BB962C8B-B14F-4D97-AF65-F5344CB8AC3E}">
        <p14:creationId xmlns:p14="http://schemas.microsoft.com/office/powerpoint/2010/main" val="1098006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Microtubule function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0694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18" name="Picture 2" descr="figure_17_1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430945"/>
            <a:ext cx="8531225" cy="369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9804" y="202895"/>
            <a:ext cx="8229600" cy="990600"/>
          </a:xfrm>
        </p:spPr>
        <p:txBody>
          <a:bodyPr>
            <a:normAutofit/>
          </a:bodyPr>
          <a:lstStyle/>
          <a:p>
            <a:r>
              <a:rPr lang="en-US" sz="3600" dirty="0"/>
              <a:t>Microtubules as tracks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5286375"/>
            <a:ext cx="9143999" cy="1190624"/>
          </a:xfrm>
        </p:spPr>
        <p:txBody>
          <a:bodyPr>
            <a:normAutofit/>
          </a:bodyPr>
          <a:lstStyle/>
          <a:p>
            <a:r>
              <a:rPr lang="en-US" dirty="0"/>
              <a:t>Motor proteins travel on microtubules to transport </a:t>
            </a:r>
            <a:r>
              <a:rPr lang="en-US" i="1" dirty="0"/>
              <a:t>cargo</a:t>
            </a:r>
          </a:p>
          <a:p>
            <a:pPr lvl="1"/>
            <a:r>
              <a:rPr lang="en-US" sz="2400" dirty="0"/>
              <a:t>Includes organelles, vesicles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15475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5077635"/>
            <a:ext cx="9143999" cy="1190624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Polarity of microtubules (</a:t>
            </a:r>
            <a:r>
              <a:rPr lang="en-US" dirty="0">
                <a:latin typeface="Symbol" charset="2"/>
                <a:cs typeface="Symbol" charset="2"/>
              </a:rPr>
              <a:t>a</a:t>
            </a:r>
            <a:r>
              <a:rPr lang="en-US" dirty="0"/>
              <a:t>-tubulin at one end,</a:t>
            </a:r>
            <a:r>
              <a:rPr lang="en-US" dirty="0">
                <a:latin typeface="Symbol" charset="2"/>
                <a:cs typeface="Symbol" charset="2"/>
              </a:rPr>
              <a:t> b </a:t>
            </a:r>
            <a:r>
              <a:rPr lang="en-US" dirty="0"/>
              <a:t>tubulin at other) allows motor proteins to be </a:t>
            </a:r>
            <a:r>
              <a:rPr lang="en-US" b="1" i="1" dirty="0"/>
              <a:t>directional</a:t>
            </a:r>
          </a:p>
          <a:p>
            <a:r>
              <a:rPr lang="en-US" dirty="0"/>
              <a:t>Dynein </a:t>
            </a:r>
            <a:r>
              <a:rPr lang="en-US" dirty="0">
                <a:sym typeface="Wingdings"/>
              </a:rPr>
              <a:t> towards minus end</a:t>
            </a:r>
          </a:p>
          <a:p>
            <a:r>
              <a:rPr lang="en-US" dirty="0" err="1">
                <a:sym typeface="Wingdings"/>
              </a:rPr>
              <a:t>Kinesin</a:t>
            </a:r>
            <a:r>
              <a:rPr lang="en-US" dirty="0">
                <a:sym typeface="Wingdings"/>
              </a:rPr>
              <a:t>  towards plus end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2" descr="figure_17_18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99" r="39785" b="22320"/>
          <a:stretch/>
        </p:blipFill>
        <p:spPr bwMode="auto">
          <a:xfrm>
            <a:off x="4454301" y="487062"/>
            <a:ext cx="4689698" cy="46707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9804" y="202895"/>
            <a:ext cx="8229600" cy="990600"/>
          </a:xfrm>
        </p:spPr>
        <p:txBody>
          <a:bodyPr>
            <a:normAutofit/>
          </a:bodyPr>
          <a:lstStyle/>
          <a:p>
            <a:r>
              <a:rPr lang="en-US" sz="3600" dirty="0"/>
              <a:t>Microtubules as tracks</a:t>
            </a:r>
          </a:p>
        </p:txBody>
      </p:sp>
    </p:spTree>
    <p:extLst>
      <p:ext uri="{BB962C8B-B14F-4D97-AF65-F5344CB8AC3E}">
        <p14:creationId xmlns:p14="http://schemas.microsoft.com/office/powerpoint/2010/main" val="27726123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5077635"/>
            <a:ext cx="9143999" cy="1190624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Polarity of microtubules (</a:t>
            </a:r>
            <a:r>
              <a:rPr lang="en-US" dirty="0">
                <a:latin typeface="Symbol" charset="2"/>
                <a:cs typeface="Symbol" charset="2"/>
              </a:rPr>
              <a:t>a</a:t>
            </a:r>
            <a:r>
              <a:rPr lang="en-US" dirty="0"/>
              <a:t>-tubulin at one end,</a:t>
            </a:r>
            <a:r>
              <a:rPr lang="en-US" dirty="0">
                <a:latin typeface="Symbol" charset="2"/>
                <a:cs typeface="Symbol" charset="2"/>
              </a:rPr>
              <a:t> b </a:t>
            </a:r>
            <a:r>
              <a:rPr lang="en-US" dirty="0"/>
              <a:t>tubulin at other) allows motor proteins to be </a:t>
            </a:r>
            <a:r>
              <a:rPr lang="en-US" b="1" i="1" dirty="0"/>
              <a:t>directional</a:t>
            </a:r>
          </a:p>
          <a:p>
            <a:r>
              <a:rPr lang="en-US" dirty="0"/>
              <a:t>Dynein </a:t>
            </a:r>
            <a:r>
              <a:rPr lang="en-US" dirty="0">
                <a:sym typeface="Wingdings"/>
              </a:rPr>
              <a:t> towards minus end</a:t>
            </a:r>
          </a:p>
          <a:p>
            <a:r>
              <a:rPr lang="en-US" dirty="0" err="1">
                <a:sym typeface="Wingdings"/>
              </a:rPr>
              <a:t>Kinesin</a:t>
            </a:r>
            <a:r>
              <a:rPr lang="en-US" dirty="0">
                <a:sym typeface="Wingdings"/>
              </a:rPr>
              <a:t>  towards plus end</a:t>
            </a:r>
            <a:endParaRPr lang="en-US" dirty="0"/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9804" y="202895"/>
            <a:ext cx="8229600" cy="990600"/>
          </a:xfrm>
        </p:spPr>
        <p:txBody>
          <a:bodyPr>
            <a:normAutofit/>
          </a:bodyPr>
          <a:lstStyle/>
          <a:p>
            <a:r>
              <a:rPr lang="en-US" sz="3600" dirty="0"/>
              <a:t>Microtubules as tracks</a:t>
            </a:r>
          </a:p>
        </p:txBody>
      </p:sp>
      <p:pic>
        <p:nvPicPr>
          <p:cNvPr id="4" name="Kinesin protein walking on microtubule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8757" y="1019545"/>
            <a:ext cx="5343500" cy="400762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552256" y="1391604"/>
            <a:ext cx="345909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/>
              <a:t>Vesicles for projection growth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/>
              <a:t>Vesicles for protein trafficking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/>
              <a:t>Organization of cell (organelles) after cell division</a:t>
            </a:r>
          </a:p>
        </p:txBody>
      </p:sp>
    </p:spTree>
    <p:extLst>
      <p:ext uri="{BB962C8B-B14F-4D97-AF65-F5344CB8AC3E}">
        <p14:creationId xmlns:p14="http://schemas.microsoft.com/office/powerpoint/2010/main" val="2301608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  <p:bldLst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ytoskeleton-2-638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5" t="7294" r="3497" b="6683"/>
          <a:stretch/>
        </p:blipFill>
        <p:spPr>
          <a:xfrm>
            <a:off x="211665" y="867832"/>
            <a:ext cx="8667750" cy="5979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3331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33315"/>
            <a:ext cx="8229600" cy="990600"/>
          </a:xfrm>
        </p:spPr>
        <p:txBody>
          <a:bodyPr>
            <a:normAutofit/>
          </a:bodyPr>
          <a:lstStyle/>
          <a:p>
            <a:r>
              <a:rPr lang="en-US" sz="3600" dirty="0"/>
              <a:t>Motors move microtubules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58560"/>
            <a:ext cx="8229600" cy="4876800"/>
          </a:xfrm>
        </p:spPr>
        <p:txBody>
          <a:bodyPr>
            <a:normAutofit/>
          </a:bodyPr>
          <a:lstStyle/>
          <a:p>
            <a:r>
              <a:rPr lang="en-US" dirty="0"/>
              <a:t>Cilia and Flagella</a:t>
            </a:r>
          </a:p>
          <a:p>
            <a:pPr lvl="1"/>
            <a:r>
              <a:rPr lang="en-US" sz="2400" dirty="0"/>
              <a:t>Microtubule structures that are motile</a:t>
            </a:r>
          </a:p>
          <a:p>
            <a:pPr lvl="1"/>
            <a:r>
              <a:rPr lang="en-US" sz="2400" dirty="0"/>
              <a:t>Specialized microtubule structure</a:t>
            </a:r>
          </a:p>
          <a:p>
            <a:endParaRPr lang="en-US" dirty="0"/>
          </a:p>
        </p:txBody>
      </p:sp>
      <p:pic>
        <p:nvPicPr>
          <p:cNvPr id="4" name="paramecium cilia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73966" y="2974554"/>
            <a:ext cx="5356518" cy="2509008"/>
          </a:xfrm>
          <a:prstGeom prst="rect">
            <a:avLst/>
          </a:prstGeom>
        </p:spPr>
      </p:pic>
      <p:pic>
        <p:nvPicPr>
          <p:cNvPr id="5" name="Biflagellate Breaststroke Swimming.mp4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669244" y="2069874"/>
            <a:ext cx="3413688" cy="3413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532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33315"/>
            <a:ext cx="8229600" cy="990600"/>
          </a:xfrm>
        </p:spPr>
        <p:txBody>
          <a:bodyPr>
            <a:normAutofit/>
          </a:bodyPr>
          <a:lstStyle/>
          <a:p>
            <a:r>
              <a:rPr lang="en-US" sz="3600" dirty="0"/>
              <a:t>Motors move microtubules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58560"/>
            <a:ext cx="8229600" cy="4876800"/>
          </a:xfrm>
        </p:spPr>
        <p:txBody>
          <a:bodyPr>
            <a:normAutofit/>
          </a:bodyPr>
          <a:lstStyle/>
          <a:p>
            <a:r>
              <a:rPr lang="en-US" dirty="0"/>
              <a:t>Cilia and Flagella</a:t>
            </a:r>
          </a:p>
          <a:p>
            <a:pPr lvl="1"/>
            <a:r>
              <a:rPr lang="en-US" sz="2400" dirty="0"/>
              <a:t>Microtubule structures that are motile</a:t>
            </a:r>
          </a:p>
          <a:p>
            <a:pPr lvl="1"/>
            <a:r>
              <a:rPr lang="en-US" sz="2400" dirty="0"/>
              <a:t>Specialized microtubule structure (9 outer doublets+2 central)</a:t>
            </a:r>
          </a:p>
          <a:p>
            <a:pPr lvl="1"/>
            <a:r>
              <a:rPr lang="en-US" sz="2400" dirty="0"/>
              <a:t>Microtubules are stable and </a:t>
            </a:r>
            <a:r>
              <a:rPr lang="en-US" sz="2400" dirty="0" err="1"/>
              <a:t>crosslinked</a:t>
            </a:r>
            <a:r>
              <a:rPr lang="en-US" sz="2400" dirty="0"/>
              <a:t> together (</a:t>
            </a:r>
            <a:r>
              <a:rPr lang="en-US" sz="2400" dirty="0" err="1"/>
              <a:t>nexin</a:t>
            </a:r>
            <a:r>
              <a:rPr lang="en-US" sz="2400" dirty="0"/>
              <a:t>)</a:t>
            </a:r>
            <a:r>
              <a:rPr lang="en-US" sz="2400" dirty="0">
                <a:sym typeface="Wingdings"/>
              </a:rPr>
              <a:t> moved by dynein causes to bend</a:t>
            </a:r>
            <a:endParaRPr lang="en-US" sz="2400" dirty="0"/>
          </a:p>
          <a:p>
            <a:endParaRPr lang="en-US" dirty="0"/>
          </a:p>
        </p:txBody>
      </p:sp>
      <p:pic>
        <p:nvPicPr>
          <p:cNvPr id="6" name="Picture 2" descr="figure_17_26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82"/>
          <a:stretch/>
        </p:blipFill>
        <p:spPr bwMode="auto">
          <a:xfrm>
            <a:off x="2463592" y="3883446"/>
            <a:ext cx="6680408" cy="2974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2" descr="figure_17_27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59" b="26728"/>
          <a:stretch/>
        </p:blipFill>
        <p:spPr bwMode="auto">
          <a:xfrm>
            <a:off x="39696" y="3718028"/>
            <a:ext cx="4884698" cy="30486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34733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Microtubule </a:t>
            </a:r>
            <a:r>
              <a:rPr lang="en-US" sz="3600" dirty="0" err="1"/>
              <a:t>depolymerization</a:t>
            </a:r>
            <a:r>
              <a:rPr lang="en-US" sz="3600" dirty="0"/>
              <a:t> moves chromosomes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218516"/>
            <a:ext cx="8229600" cy="1188904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Mitotic chromosomes attach to microtubules at distinct sites (small green foci)</a:t>
            </a:r>
          </a:p>
          <a:p>
            <a:r>
              <a:rPr lang="en-US" dirty="0"/>
              <a:t>Force of depolymerizing microtubules pull chromosomes during mitosis</a:t>
            </a:r>
          </a:p>
        </p:txBody>
      </p:sp>
      <p:pic>
        <p:nvPicPr>
          <p:cNvPr id="4" name="mc-E11-09-0767-s01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272168" y="1170937"/>
            <a:ext cx="3277884" cy="3299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221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Ways microtubules move things: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Motors walk on them: transport vesicles, organelles, </a:t>
            </a:r>
            <a:r>
              <a:rPr lang="en-US" dirty="0" err="1"/>
              <a:t>etc</a:t>
            </a:r>
            <a:endParaRPr lang="en-US" dirty="0"/>
          </a:p>
          <a:p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Motors move/bend microtubules: cilia and flagella</a:t>
            </a:r>
          </a:p>
          <a:p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Depolymerizing microtubules generates pulling force: mitotic chromosomes</a:t>
            </a:r>
          </a:p>
        </p:txBody>
      </p:sp>
    </p:spTree>
    <p:extLst>
      <p:ext uri="{BB962C8B-B14F-4D97-AF65-F5344CB8AC3E}">
        <p14:creationId xmlns:p14="http://schemas.microsoft.com/office/powerpoint/2010/main" val="384832102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Actin filaments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3920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994" name="Picture 2" descr="figure_17_2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190" y="3885823"/>
            <a:ext cx="7001702" cy="28311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Actin filaments have diverse functions and localizations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7475573" cy="4876800"/>
          </a:xfrm>
        </p:spPr>
        <p:txBody>
          <a:bodyPr/>
          <a:lstStyle/>
          <a:p>
            <a:r>
              <a:rPr lang="en-US" dirty="0"/>
              <a:t>Microvilli: sense and signal environment</a:t>
            </a:r>
          </a:p>
          <a:p>
            <a:r>
              <a:rPr lang="en-US" dirty="0"/>
              <a:t>Contractile bundles (stress fibers): “tiny muscles”</a:t>
            </a:r>
          </a:p>
          <a:p>
            <a:r>
              <a:rPr lang="en-US" dirty="0" err="1"/>
              <a:t>Filopodia</a:t>
            </a:r>
            <a:r>
              <a:rPr lang="en-US" dirty="0"/>
              <a:t>: during movement at leading edge (front)</a:t>
            </a:r>
          </a:p>
          <a:p>
            <a:r>
              <a:rPr lang="en-US" dirty="0"/>
              <a:t>Contractile ring: to pinch off daughter cells during cell division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932773" y="1671907"/>
            <a:ext cx="10059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stable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858891" y="2726326"/>
            <a:ext cx="13307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dynamic</a:t>
            </a:r>
          </a:p>
        </p:txBody>
      </p:sp>
      <p:sp>
        <p:nvSpPr>
          <p:cNvPr id="6" name="Right Brace 5"/>
          <p:cNvSpPr/>
          <p:nvPr/>
        </p:nvSpPr>
        <p:spPr>
          <a:xfrm>
            <a:off x="7463070" y="1600200"/>
            <a:ext cx="469703" cy="748132"/>
          </a:xfrm>
          <a:prstGeom prst="rightBrace">
            <a:avLst/>
          </a:prstGeom>
          <a:ln w="381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Brace 7"/>
          <p:cNvSpPr/>
          <p:nvPr/>
        </p:nvSpPr>
        <p:spPr>
          <a:xfrm>
            <a:off x="7441510" y="2587560"/>
            <a:ext cx="469703" cy="748132"/>
          </a:xfrm>
          <a:prstGeom prst="rightBrace">
            <a:avLst/>
          </a:prstGeom>
          <a:ln w="381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8174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042" name="Picture 2" descr="figure_17_2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76202"/>
            <a:ext cx="4262730" cy="50817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Actin filaments: 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5262" y="1600200"/>
            <a:ext cx="4568738" cy="4876800"/>
          </a:xfrm>
        </p:spPr>
        <p:txBody>
          <a:bodyPr/>
          <a:lstStyle/>
          <a:p>
            <a:r>
              <a:rPr lang="en-US" dirty="0"/>
              <a:t>Thin and flexible</a:t>
            </a:r>
          </a:p>
          <a:p>
            <a:r>
              <a:rPr lang="en-US" dirty="0"/>
              <a:t>Made of monomers</a:t>
            </a:r>
          </a:p>
        </p:txBody>
      </p:sp>
    </p:spTree>
    <p:extLst>
      <p:ext uri="{BB962C8B-B14F-4D97-AF65-F5344CB8AC3E}">
        <p14:creationId xmlns:p14="http://schemas.microsoft.com/office/powerpoint/2010/main" val="402177325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042" name="Picture 2" descr="figure_17_2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76202"/>
            <a:ext cx="4262730" cy="50817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Actin filaments: 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5262" y="1600200"/>
            <a:ext cx="4568738" cy="4876800"/>
          </a:xfrm>
        </p:spPr>
        <p:txBody>
          <a:bodyPr/>
          <a:lstStyle/>
          <a:p>
            <a:r>
              <a:rPr lang="en-US" dirty="0"/>
              <a:t>Thin and flexible</a:t>
            </a:r>
          </a:p>
          <a:p>
            <a:r>
              <a:rPr lang="en-US" dirty="0"/>
              <a:t>Made of monomers</a:t>
            </a:r>
          </a:p>
          <a:p>
            <a:pPr marL="0" indent="0">
              <a:buNone/>
            </a:pPr>
            <a:r>
              <a:rPr lang="en-US" dirty="0">
                <a:sym typeface="Wingdings"/>
              </a:rPr>
              <a:t> polymerization is regulated by ATP hydrolysis </a:t>
            </a:r>
          </a:p>
          <a:p>
            <a:pPr lvl="1"/>
            <a:r>
              <a:rPr lang="en-US" dirty="0">
                <a:sym typeface="Wingdings"/>
              </a:rPr>
              <a:t>ATP bound monomers polymerize</a:t>
            </a:r>
          </a:p>
          <a:p>
            <a:pPr lvl="1"/>
            <a:r>
              <a:rPr lang="en-US" dirty="0">
                <a:sym typeface="Wingdings"/>
              </a:rPr>
              <a:t>ADP bound monomers disassemble</a:t>
            </a:r>
            <a:endParaRPr lang="en-US" dirty="0"/>
          </a:p>
        </p:txBody>
      </p:sp>
      <p:pic>
        <p:nvPicPr>
          <p:cNvPr id="5" name="Picture 2" descr="figure_17_30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11"/>
          <a:stretch/>
        </p:blipFill>
        <p:spPr bwMode="auto">
          <a:xfrm>
            <a:off x="3844612" y="4425135"/>
            <a:ext cx="5092624" cy="2260605"/>
          </a:xfrm>
          <a:prstGeom prst="rect">
            <a:avLst/>
          </a:prstGeom>
          <a:noFill/>
          <a:ln w="38100" cmpd="sng">
            <a:solidFill>
              <a:srgbClr val="00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718929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62" name="Picture 2" descr="figure_17_31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954" b="41644"/>
          <a:stretch/>
        </p:blipFill>
        <p:spPr bwMode="auto">
          <a:xfrm>
            <a:off x="4301812" y="2327977"/>
            <a:ext cx="4644914" cy="41490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Actin: assembly and disassembly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Monomers add at the + end</a:t>
            </a:r>
          </a:p>
          <a:p>
            <a:r>
              <a:rPr lang="en-US" dirty="0"/>
              <a:t>Monomers </a:t>
            </a:r>
            <a:r>
              <a:rPr lang="en-US" dirty="0" err="1"/>
              <a:t>disasemble</a:t>
            </a:r>
            <a:r>
              <a:rPr lang="en-US" dirty="0"/>
              <a:t> at the minus end</a:t>
            </a:r>
          </a:p>
          <a:p>
            <a:pPr marL="0" indent="0">
              <a:buNone/>
            </a:pPr>
            <a:r>
              <a:rPr lang="en-US" dirty="0">
                <a:sym typeface="Wingdings"/>
              </a:rPr>
              <a:t> </a:t>
            </a:r>
            <a:r>
              <a:rPr lang="en-US" dirty="0" err="1">
                <a:sym typeface="Wingdings"/>
              </a:rPr>
              <a:t>treadmilling</a:t>
            </a:r>
            <a:endParaRPr lang="en-US" dirty="0">
              <a:sym typeface="Wingdings"/>
            </a:endParaRPr>
          </a:p>
          <a:p>
            <a:pPr marL="0" indent="0">
              <a:buNone/>
            </a:pPr>
            <a:endParaRPr lang="en-US" dirty="0">
              <a:sym typeface="Wingdings"/>
            </a:endParaRPr>
          </a:p>
          <a:p>
            <a:pPr marL="0" indent="0">
              <a:buNone/>
            </a:pPr>
            <a:endParaRPr lang="en-US" dirty="0">
              <a:sym typeface="Wingdings"/>
            </a:endParaRPr>
          </a:p>
          <a:p>
            <a:pPr marL="0" indent="0">
              <a:buNone/>
            </a:pPr>
            <a:endParaRPr lang="en-US" dirty="0">
              <a:sym typeface="Wingdings"/>
            </a:endParaRPr>
          </a:p>
          <a:p>
            <a:pPr marL="0" indent="0">
              <a:buNone/>
            </a:pPr>
            <a:endParaRPr lang="en-US" dirty="0">
              <a:sym typeface="Wingdings"/>
            </a:endParaRPr>
          </a:p>
          <a:p>
            <a:pPr marL="0" indent="0">
              <a:buNone/>
            </a:pPr>
            <a:endParaRPr lang="en-US" dirty="0">
              <a:sym typeface="Wingdings"/>
            </a:endParaRPr>
          </a:p>
          <a:p>
            <a:pPr marL="0" indent="0">
              <a:buNone/>
            </a:pPr>
            <a:endParaRPr lang="en-US" dirty="0">
              <a:sym typeface="Wingdings"/>
            </a:endParaRPr>
          </a:p>
          <a:p>
            <a:pPr marL="0" indent="0">
              <a:buNone/>
            </a:pPr>
            <a:endParaRPr lang="en-US" dirty="0">
              <a:sym typeface="Wingdings"/>
            </a:endParaRPr>
          </a:p>
          <a:p>
            <a:pPr marL="0" indent="0">
              <a:buNone/>
            </a:pPr>
            <a:endParaRPr lang="en-US" dirty="0">
              <a:sym typeface="Wingdings"/>
            </a:endParaRPr>
          </a:p>
          <a:p>
            <a:pPr marL="0" indent="0">
              <a:buNone/>
            </a:pPr>
            <a:r>
              <a:rPr lang="en-US" dirty="0">
                <a:sym typeface="Wingdings"/>
              </a:rPr>
              <a:t>(distinct from dynamic instability in MTs)	</a:t>
            </a:r>
          </a:p>
          <a:p>
            <a:pPr marL="0" indent="0">
              <a:buNone/>
            </a:pPr>
            <a:endParaRPr lang="en-US" dirty="0">
              <a:sym typeface="Wingdings"/>
            </a:endParaRPr>
          </a:p>
          <a:p>
            <a:pPr marL="0" indent="0">
              <a:buNone/>
            </a:pPr>
            <a:r>
              <a:rPr lang="en-US" dirty="0">
                <a:sym typeface="Wingdings"/>
              </a:rPr>
              <a:t>	</a:t>
            </a:r>
            <a:endParaRPr lang="en-US" dirty="0"/>
          </a:p>
        </p:txBody>
      </p:sp>
      <p:pic>
        <p:nvPicPr>
          <p:cNvPr id="5" name="Picture 2" descr="figure_17_31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601" r="889" b="30519"/>
          <a:stretch/>
        </p:blipFill>
        <p:spPr bwMode="auto">
          <a:xfrm>
            <a:off x="163287" y="3160286"/>
            <a:ext cx="3937000" cy="31715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26571" y="3232858"/>
            <a:ext cx="1493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microtubules</a:t>
            </a:r>
          </a:p>
        </p:txBody>
      </p:sp>
    </p:spTree>
    <p:extLst>
      <p:ext uri="{BB962C8B-B14F-4D97-AF65-F5344CB8AC3E}">
        <p14:creationId xmlns:p14="http://schemas.microsoft.com/office/powerpoint/2010/main" val="1102086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Actin function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2689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Intermediate filaments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306932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Actin structures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001771" y="1811068"/>
            <a:ext cx="314223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/>
          </a:p>
          <a:p>
            <a:pPr marL="342900" indent="-342900">
              <a:buFont typeface="Arial"/>
              <a:buChar char="•"/>
            </a:pPr>
            <a:r>
              <a:rPr lang="en-US" sz="2400" dirty="0"/>
              <a:t>Can be interrupted by actin-binding molecules and drugs</a:t>
            </a:r>
          </a:p>
          <a:p>
            <a:pPr marL="342900" indent="-342900">
              <a:buFont typeface="Arial"/>
              <a:buChar char="•"/>
            </a:pPr>
            <a:endParaRPr lang="en-US" sz="2400" dirty="0"/>
          </a:p>
          <a:p>
            <a:pPr marL="342900" indent="-342900">
              <a:buFont typeface="Arial"/>
              <a:buChar char="•"/>
            </a:pPr>
            <a:r>
              <a:rPr lang="en-US" sz="2400" dirty="0"/>
              <a:t>Provide structure and support &amp; tracks for transport</a:t>
            </a:r>
          </a:p>
          <a:p>
            <a:pPr marL="342900" indent="-342900">
              <a:buFont typeface="Arial"/>
              <a:buChar char="•"/>
            </a:pPr>
            <a:endParaRPr lang="en-US" sz="2400" dirty="0"/>
          </a:p>
          <a:p>
            <a:pPr marL="342900" indent="-342900">
              <a:buFont typeface="Arial"/>
              <a:buChar char="•"/>
            </a:pPr>
            <a:r>
              <a:rPr lang="en-US" sz="2400" dirty="0"/>
              <a:t>Can be harnessed to generate movement</a:t>
            </a:r>
          </a:p>
        </p:txBody>
      </p:sp>
      <p:pic>
        <p:nvPicPr>
          <p:cNvPr id="7" name="Picture 2" descr="figure_17_3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85"/>
          <a:stretch/>
        </p:blipFill>
        <p:spPr bwMode="auto">
          <a:xfrm>
            <a:off x="18144" y="1681890"/>
            <a:ext cx="6001770" cy="4849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8144" y="2790763"/>
            <a:ext cx="2531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New plus ends to grow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1215571" y="3160095"/>
            <a:ext cx="544286" cy="34147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Oval 9"/>
          <p:cNvSpPr/>
          <p:nvPr/>
        </p:nvSpPr>
        <p:spPr>
          <a:xfrm rot="775373">
            <a:off x="1323" y="4214758"/>
            <a:ext cx="4912547" cy="2066556"/>
          </a:xfrm>
          <a:prstGeom prst="ellipse">
            <a:avLst/>
          </a:prstGeom>
          <a:noFill/>
          <a:ln w="38100" cmpd="sng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 rot="19621743">
            <a:off x="4059156" y="3128857"/>
            <a:ext cx="2362022" cy="2066556"/>
          </a:xfrm>
          <a:prstGeom prst="ellipse">
            <a:avLst/>
          </a:prstGeom>
          <a:noFill/>
          <a:ln w="38100" cmpd="sng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97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 animBg="1"/>
      <p:bldP spid="11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actin dynamics</a:t>
            </a:r>
          </a:p>
        </p:txBody>
      </p:sp>
      <p:pic>
        <p:nvPicPr>
          <p:cNvPr id="4" name="ActinSpeckleDynamics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0698" y="1600200"/>
            <a:ext cx="5635625" cy="4876800"/>
          </a:xfrm>
        </p:spPr>
      </p:pic>
      <p:sp>
        <p:nvSpPr>
          <p:cNvPr id="6" name="TextBox 5"/>
          <p:cNvSpPr txBox="1"/>
          <p:nvPr/>
        </p:nvSpPr>
        <p:spPr>
          <a:xfrm>
            <a:off x="6001771" y="1811068"/>
            <a:ext cx="314223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err="1"/>
              <a:t>Treadmilling</a:t>
            </a:r>
            <a:r>
              <a:rPr lang="en-US" sz="2400" dirty="0"/>
              <a:t> can be harnessed to generate movement</a:t>
            </a:r>
          </a:p>
        </p:txBody>
      </p:sp>
    </p:spTree>
    <p:extLst>
      <p:ext uri="{BB962C8B-B14F-4D97-AF65-F5344CB8AC3E}">
        <p14:creationId xmlns:p14="http://schemas.microsoft.com/office/powerpoint/2010/main" val="2794397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354" name="Picture 2" descr="figure_17_3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444" y="1197429"/>
            <a:ext cx="5665374" cy="55950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8683"/>
            <a:ext cx="8229600" cy="990600"/>
          </a:xfrm>
        </p:spPr>
        <p:txBody>
          <a:bodyPr>
            <a:normAutofit/>
          </a:bodyPr>
          <a:lstStyle/>
          <a:p>
            <a:r>
              <a:rPr lang="en-US" sz="3600" dirty="0"/>
              <a:t>Cell motility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88000" y="544286"/>
            <a:ext cx="3392714" cy="6150430"/>
          </a:xfrm>
        </p:spPr>
        <p:txBody>
          <a:bodyPr/>
          <a:lstStyle/>
          <a:p>
            <a:r>
              <a:rPr lang="en-US" dirty="0"/>
              <a:t>Polymerizing actin pushes cell membrane forward</a:t>
            </a:r>
          </a:p>
          <a:p>
            <a:endParaRPr lang="en-US" dirty="0"/>
          </a:p>
          <a:p>
            <a:r>
              <a:rPr lang="en-US" dirty="0"/>
              <a:t>Focal contacts form to generate resistance against surface </a:t>
            </a:r>
            <a:r>
              <a:rPr lang="en-US" dirty="0">
                <a:sym typeface="Wingdings"/>
              </a:rPr>
              <a:t>pulled forward</a:t>
            </a:r>
            <a:endParaRPr lang="en-US" dirty="0"/>
          </a:p>
          <a:p>
            <a:endParaRPr lang="en-US" dirty="0"/>
          </a:p>
          <a:p>
            <a:r>
              <a:rPr lang="en-US" dirty="0"/>
              <a:t>Actin filaments slide or are disassembled in the rear</a:t>
            </a:r>
          </a:p>
          <a:p>
            <a:endParaRPr lang="en-US" dirty="0"/>
          </a:p>
          <a:p>
            <a:r>
              <a:rPr lang="en-US" dirty="0">
                <a:sym typeface="Wingdings"/>
              </a:rPr>
              <a:t> cell moves forward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32444" y="3864429"/>
            <a:ext cx="8848270" cy="299357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451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43112"/>
            <a:ext cx="8229600" cy="990600"/>
          </a:xfrm>
        </p:spPr>
        <p:txBody>
          <a:bodyPr>
            <a:normAutofit/>
          </a:bodyPr>
          <a:lstStyle/>
          <a:p>
            <a:r>
              <a:rPr lang="en-US" sz="3600" dirty="0"/>
              <a:t>Cell motility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5858" y="1233713"/>
            <a:ext cx="3345542" cy="5243288"/>
          </a:xfrm>
        </p:spPr>
        <p:txBody>
          <a:bodyPr/>
          <a:lstStyle/>
          <a:p>
            <a:r>
              <a:rPr lang="en-US" dirty="0"/>
              <a:t>Green: actin</a:t>
            </a:r>
          </a:p>
          <a:p>
            <a:r>
              <a:rPr lang="en-US" dirty="0"/>
              <a:t>Red: focal adhesions</a:t>
            </a:r>
          </a:p>
          <a:p>
            <a:endParaRPr lang="en-US" dirty="0"/>
          </a:p>
          <a:p>
            <a:r>
              <a:rPr lang="en-US" dirty="0"/>
              <a:t>Coordination of different actin structures:</a:t>
            </a:r>
          </a:p>
          <a:p>
            <a:pPr lvl="1"/>
            <a:r>
              <a:rPr lang="en-US" dirty="0"/>
              <a:t>Focal adhesions and stress fibers </a:t>
            </a:r>
            <a:r>
              <a:rPr lang="en-US" dirty="0">
                <a:sym typeface="Wingdings"/>
              </a:rPr>
              <a:t></a:t>
            </a:r>
            <a:r>
              <a:rPr lang="en-US" dirty="0"/>
              <a:t> </a:t>
            </a:r>
            <a:r>
              <a:rPr lang="en-US" dirty="0" err="1"/>
              <a:t>stength</a:t>
            </a:r>
            <a:r>
              <a:rPr lang="en-US" dirty="0"/>
              <a:t> and structure</a:t>
            </a:r>
          </a:p>
          <a:p>
            <a:pPr lvl="1"/>
            <a:r>
              <a:rPr lang="en-US" dirty="0" err="1"/>
              <a:t>Lamellapodia</a:t>
            </a:r>
            <a:r>
              <a:rPr lang="en-US" dirty="0">
                <a:sym typeface="Wingdings"/>
              </a:rPr>
              <a:t></a:t>
            </a:r>
            <a:r>
              <a:rPr lang="en-US" dirty="0"/>
              <a:t> wave-like leading edge	</a:t>
            </a:r>
          </a:p>
          <a:p>
            <a:pPr lvl="1"/>
            <a:r>
              <a:rPr lang="en-US" dirty="0" err="1"/>
              <a:t>Filopodia</a:t>
            </a:r>
            <a:r>
              <a:rPr lang="en-US" dirty="0"/>
              <a:t> </a:t>
            </a:r>
            <a:r>
              <a:rPr lang="en-US" dirty="0">
                <a:sym typeface="Wingdings"/>
              </a:rPr>
              <a:t> extent beyond the leading edge</a:t>
            </a:r>
            <a:endParaRPr lang="en-US" dirty="0"/>
          </a:p>
        </p:txBody>
      </p:sp>
      <p:pic>
        <p:nvPicPr>
          <p:cNvPr id="4" name="The formation of substrate adhesion sites in a migrating goldfish fibroblast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581400" y="475596"/>
            <a:ext cx="5562600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805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546" name="Picture 2" descr="figure_17_3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270360"/>
            <a:ext cx="6745515" cy="55634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9398"/>
            <a:ext cx="8229600" cy="990600"/>
          </a:xfrm>
        </p:spPr>
        <p:txBody>
          <a:bodyPr>
            <a:normAutofit/>
          </a:bodyPr>
          <a:lstStyle/>
          <a:p>
            <a:r>
              <a:rPr lang="en-US" sz="3600" dirty="0"/>
              <a:t>Actin tracks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56856" y="471713"/>
            <a:ext cx="5987144" cy="2612571"/>
          </a:xfrm>
        </p:spPr>
        <p:txBody>
          <a:bodyPr>
            <a:noAutofit/>
          </a:bodyPr>
          <a:lstStyle/>
          <a:p>
            <a:r>
              <a:rPr lang="en-US" dirty="0"/>
              <a:t>Myosin motors move towards actin plus end</a:t>
            </a:r>
          </a:p>
          <a:p>
            <a:pPr lvl="1"/>
            <a:r>
              <a:rPr lang="en-US" sz="2400" dirty="0"/>
              <a:t>When motor is free/actin stationary</a:t>
            </a:r>
          </a:p>
          <a:p>
            <a:pPr marL="274320" lvl="1" indent="0">
              <a:buNone/>
            </a:pPr>
            <a:r>
              <a:rPr lang="en-US" sz="2400" dirty="0">
                <a:sym typeface="Wingdings"/>
              </a:rPr>
              <a:t> </a:t>
            </a:r>
            <a:r>
              <a:rPr lang="en-US" sz="2400" dirty="0"/>
              <a:t>Move cargo towards plus end</a:t>
            </a:r>
          </a:p>
          <a:p>
            <a:pPr lvl="1"/>
            <a:r>
              <a:rPr lang="en-US" sz="2400" dirty="0"/>
              <a:t>When motor stationary/actin free </a:t>
            </a:r>
          </a:p>
          <a:p>
            <a:pPr marL="274320" lvl="1" indent="0">
              <a:buNone/>
            </a:pPr>
            <a:r>
              <a:rPr lang="en-US" sz="2400" dirty="0">
                <a:sym typeface="Wingdings"/>
              </a:rPr>
              <a:t> t</a:t>
            </a:r>
            <a:r>
              <a:rPr lang="en-US" sz="2400" dirty="0"/>
              <a:t>ranslocate actin filament towards minus end</a:t>
            </a:r>
          </a:p>
        </p:txBody>
      </p:sp>
    </p:spTree>
    <p:extLst>
      <p:ext uri="{BB962C8B-B14F-4D97-AF65-F5344CB8AC3E}">
        <p14:creationId xmlns:p14="http://schemas.microsoft.com/office/powerpoint/2010/main" val="111187016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457200" y="261257"/>
            <a:ext cx="8229600" cy="9906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Actin in muscles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45144" y="4087156"/>
            <a:ext cx="8690882" cy="830997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/>
              <a:t>Myosin </a:t>
            </a:r>
            <a:r>
              <a:rPr lang="en-US" sz="2400" i="1" dirty="0"/>
              <a:t>dimers</a:t>
            </a:r>
            <a:r>
              <a:rPr lang="en-US" sz="2400" dirty="0"/>
              <a:t> can pull </a:t>
            </a:r>
            <a:r>
              <a:rPr lang="en-US" sz="2400" b="1" i="1" dirty="0"/>
              <a:t>antiparallel</a:t>
            </a:r>
            <a:r>
              <a:rPr lang="en-US" sz="2400" dirty="0"/>
              <a:t> actin filaments towards each other</a:t>
            </a:r>
          </a:p>
        </p:txBody>
      </p:sp>
      <p:pic>
        <p:nvPicPr>
          <p:cNvPr id="7" name="Picture 2" descr="figure_17_39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733"/>
          <a:stretch/>
        </p:blipFill>
        <p:spPr bwMode="auto">
          <a:xfrm>
            <a:off x="304800" y="986966"/>
            <a:ext cx="8531225" cy="29318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6146867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457200" y="261257"/>
            <a:ext cx="8229600" cy="9906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Actin in muscles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45144" y="4087156"/>
            <a:ext cx="8690882" cy="156966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/>
              <a:t>Myosin </a:t>
            </a:r>
            <a:r>
              <a:rPr lang="en-US" sz="2400" i="1" dirty="0"/>
              <a:t>dimers</a:t>
            </a:r>
            <a:r>
              <a:rPr lang="en-US" sz="2400" dirty="0"/>
              <a:t> can pull </a:t>
            </a:r>
            <a:r>
              <a:rPr lang="en-US" sz="2400" b="1" i="1" dirty="0"/>
              <a:t>antiparallel</a:t>
            </a:r>
            <a:r>
              <a:rPr lang="en-US" sz="2400" dirty="0"/>
              <a:t> actin filaments towards each other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/>
              <a:t>Myosin II can </a:t>
            </a:r>
            <a:r>
              <a:rPr lang="en-US" sz="2400" dirty="0" err="1"/>
              <a:t>oligomerize</a:t>
            </a:r>
            <a:r>
              <a:rPr lang="en-US" sz="2400" dirty="0"/>
              <a:t> into a filament</a:t>
            </a:r>
          </a:p>
          <a:p>
            <a:pPr marL="800100" lvl="1" indent="-342900">
              <a:buFont typeface="Arial"/>
              <a:buChar char="•"/>
            </a:pPr>
            <a:endParaRPr lang="en-US" sz="2400" dirty="0"/>
          </a:p>
        </p:txBody>
      </p:sp>
      <p:pic>
        <p:nvPicPr>
          <p:cNvPr id="8" name="Picture 2" descr="figure_17_38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141"/>
          <a:stretch/>
        </p:blipFill>
        <p:spPr bwMode="auto">
          <a:xfrm>
            <a:off x="794657" y="1070723"/>
            <a:ext cx="7260771" cy="2967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4553663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457200" y="261257"/>
            <a:ext cx="8229600" cy="9906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Actin in muscles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45144" y="4087156"/>
            <a:ext cx="8690882" cy="2677656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/>
              <a:t>Myosin </a:t>
            </a:r>
            <a:r>
              <a:rPr lang="en-US" sz="2400" i="1" dirty="0"/>
              <a:t>dimers</a:t>
            </a:r>
            <a:r>
              <a:rPr lang="en-US" sz="2400" dirty="0"/>
              <a:t> can pull </a:t>
            </a:r>
            <a:r>
              <a:rPr lang="en-US" sz="2400" b="1" i="1" dirty="0"/>
              <a:t>antiparallel</a:t>
            </a:r>
            <a:r>
              <a:rPr lang="en-US" sz="2400" dirty="0"/>
              <a:t> actin filaments towards each other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/>
              <a:t>Myosin II can </a:t>
            </a:r>
            <a:r>
              <a:rPr lang="en-US" sz="2400" dirty="0" err="1"/>
              <a:t>oligomerize</a:t>
            </a:r>
            <a:r>
              <a:rPr lang="en-US" sz="2400" dirty="0"/>
              <a:t> into a filament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/>
              <a:t>Antiparallel actin bundles anchored via Z disk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/>
              <a:t>Alternating units of actin and myosin filaments = sarcomere</a:t>
            </a:r>
          </a:p>
          <a:p>
            <a:pPr marL="800100" lvl="1" indent="-342900">
              <a:buFont typeface="Arial"/>
              <a:buChar char="•"/>
            </a:pPr>
            <a:r>
              <a:rPr lang="en-US" sz="2400" dirty="0"/>
              <a:t>Minimum contractile unit of muscle</a:t>
            </a:r>
          </a:p>
          <a:p>
            <a:pPr marL="800100" lvl="1" indent="-342900">
              <a:buFont typeface="Arial"/>
              <a:buChar char="•"/>
            </a:pPr>
            <a:endParaRPr lang="en-US" sz="2400" dirty="0"/>
          </a:p>
        </p:txBody>
      </p:sp>
      <p:pic>
        <p:nvPicPr>
          <p:cNvPr id="6" name="Picture 2" descr="figure_17_41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585"/>
          <a:stretch/>
        </p:blipFill>
        <p:spPr bwMode="auto">
          <a:xfrm>
            <a:off x="4512355" y="714829"/>
            <a:ext cx="4649788" cy="3372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 descr="figure_17_41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830" b="9020"/>
          <a:stretch/>
        </p:blipFill>
        <p:spPr bwMode="auto">
          <a:xfrm>
            <a:off x="0" y="1614714"/>
            <a:ext cx="4649788" cy="19666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7925451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5144" y="4087156"/>
            <a:ext cx="8690882" cy="2677656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/>
              <a:t>Myosin </a:t>
            </a:r>
            <a:r>
              <a:rPr lang="en-US" sz="2400" i="1" dirty="0"/>
              <a:t>dimers</a:t>
            </a:r>
            <a:r>
              <a:rPr lang="en-US" sz="2400" dirty="0"/>
              <a:t> can pull </a:t>
            </a:r>
            <a:r>
              <a:rPr lang="en-US" sz="2400" b="1" i="1" dirty="0"/>
              <a:t>antiparallel</a:t>
            </a:r>
            <a:r>
              <a:rPr lang="en-US" sz="2400" dirty="0"/>
              <a:t> actin filaments towards each other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/>
              <a:t>Myosin II can </a:t>
            </a:r>
            <a:r>
              <a:rPr lang="en-US" sz="2400" dirty="0" err="1"/>
              <a:t>oligomerize</a:t>
            </a:r>
            <a:r>
              <a:rPr lang="en-US" sz="2400" dirty="0"/>
              <a:t> into a filament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/>
              <a:t>Antiparallel actin bundles anchored via Z disk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/>
              <a:t>Alternating units of actin and myosin filaments = sarcomere</a:t>
            </a:r>
          </a:p>
          <a:p>
            <a:pPr marL="800100" lvl="1" indent="-342900">
              <a:buFont typeface="Arial"/>
              <a:buChar char="•"/>
            </a:pPr>
            <a:r>
              <a:rPr lang="en-US" sz="2400" dirty="0"/>
              <a:t>Minimum contractile unit of muscle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/>
              <a:t>Skeletal muscle: packed repeating actin/myosin sarcomeres</a:t>
            </a:r>
          </a:p>
        </p:txBody>
      </p:sp>
      <p:pic>
        <p:nvPicPr>
          <p:cNvPr id="9" name="Picture 2" descr="figure_17_40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72"/>
          <a:stretch/>
        </p:blipFill>
        <p:spPr bwMode="auto">
          <a:xfrm>
            <a:off x="526142" y="584200"/>
            <a:ext cx="8201025" cy="35433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457200" y="261257"/>
            <a:ext cx="8229600" cy="9906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Actin in muscles</a:t>
            </a:r>
          </a:p>
        </p:txBody>
      </p:sp>
    </p:spTree>
    <p:extLst>
      <p:ext uri="{BB962C8B-B14F-4D97-AF65-F5344CB8AC3E}">
        <p14:creationId xmlns:p14="http://schemas.microsoft.com/office/powerpoint/2010/main" val="314967294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291112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ytoskeleton-2-638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5" t="7294" r="3497" b="6683"/>
          <a:stretch/>
        </p:blipFill>
        <p:spPr>
          <a:xfrm>
            <a:off x="211665" y="867832"/>
            <a:ext cx="8667750" cy="59795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780123"/>
          </a:xfrm>
          <a:solidFill>
            <a:srgbClr val="FFFFFF"/>
          </a:solidFill>
        </p:spPr>
        <p:txBody>
          <a:bodyPr>
            <a:normAutofit/>
          </a:bodyPr>
          <a:lstStyle/>
          <a:p>
            <a:r>
              <a:rPr lang="en-US" sz="3600" dirty="0"/>
              <a:t>Intermediate filaments</a:t>
            </a:r>
          </a:p>
        </p:txBody>
      </p:sp>
      <p:sp>
        <p:nvSpPr>
          <p:cNvPr id="3" name="Multiply 2"/>
          <p:cNvSpPr/>
          <p:nvPr/>
        </p:nvSpPr>
        <p:spPr>
          <a:xfrm>
            <a:off x="5145280" y="1052990"/>
            <a:ext cx="1042082" cy="1096411"/>
          </a:xfrm>
          <a:prstGeom prst="mathMultiply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61476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43112"/>
            <a:ext cx="8229600" cy="990600"/>
          </a:xfrm>
        </p:spPr>
        <p:txBody>
          <a:bodyPr>
            <a:normAutofit/>
          </a:bodyPr>
          <a:lstStyle/>
          <a:p>
            <a:r>
              <a:rPr lang="en-US" sz="3600" dirty="0"/>
              <a:t>Cell motility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5857" y="1233713"/>
            <a:ext cx="8708571" cy="1179287"/>
          </a:xfrm>
        </p:spPr>
        <p:txBody>
          <a:bodyPr/>
          <a:lstStyle/>
          <a:p>
            <a:r>
              <a:rPr lang="en-US" dirty="0"/>
              <a:t>Different actin structures for different functions</a:t>
            </a:r>
          </a:p>
          <a:p>
            <a:endParaRPr lang="en-US" dirty="0"/>
          </a:p>
        </p:txBody>
      </p:sp>
      <p:pic>
        <p:nvPicPr>
          <p:cNvPr id="5" name="Picture 4" descr="F1.larg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3285" y="1748439"/>
            <a:ext cx="6912425" cy="5000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4448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749" y="67748"/>
            <a:ext cx="9144000" cy="990600"/>
          </a:xfrm>
        </p:spPr>
        <p:txBody>
          <a:bodyPr>
            <a:normAutofit/>
          </a:bodyPr>
          <a:lstStyle/>
          <a:p>
            <a:r>
              <a:rPr lang="en-US" sz="3600" dirty="0"/>
              <a:t>Intermediate filaments: structure</a:t>
            </a:r>
          </a:p>
        </p:txBody>
      </p:sp>
      <p:pic>
        <p:nvPicPr>
          <p:cNvPr id="4" name="Picture 3" descr="intermediate_filament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" y="745070"/>
            <a:ext cx="8305800" cy="51435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" y="5524507"/>
            <a:ext cx="8964082" cy="967314"/>
          </a:xfrm>
        </p:spPr>
        <p:txBody>
          <a:bodyPr/>
          <a:lstStyle/>
          <a:p>
            <a:r>
              <a:rPr lang="en-US" dirty="0"/>
              <a:t>Two monomers </a:t>
            </a:r>
            <a:r>
              <a:rPr lang="en-US" dirty="0">
                <a:sym typeface="Wingdings"/>
              </a:rPr>
              <a:t> dimers</a:t>
            </a:r>
            <a:r>
              <a:rPr lang="en-US" dirty="0"/>
              <a:t> </a:t>
            </a:r>
          </a:p>
        </p:txBody>
      </p:sp>
      <p:sp>
        <p:nvSpPr>
          <p:cNvPr id="7" name="Rectangle 6"/>
          <p:cNvSpPr/>
          <p:nvPr/>
        </p:nvSpPr>
        <p:spPr>
          <a:xfrm>
            <a:off x="3884083" y="808568"/>
            <a:ext cx="5164667" cy="48429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9337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749" y="67748"/>
            <a:ext cx="9144000" cy="990600"/>
          </a:xfrm>
        </p:spPr>
        <p:txBody>
          <a:bodyPr>
            <a:normAutofit/>
          </a:bodyPr>
          <a:lstStyle/>
          <a:p>
            <a:r>
              <a:rPr lang="en-US" sz="3600" dirty="0"/>
              <a:t>Intermediate filaments: structure</a:t>
            </a:r>
          </a:p>
        </p:txBody>
      </p:sp>
      <p:pic>
        <p:nvPicPr>
          <p:cNvPr id="4" name="Picture 3" descr="intermediate_filament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" y="745070"/>
            <a:ext cx="8305800" cy="51435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749" y="5524507"/>
            <a:ext cx="8932333" cy="967314"/>
          </a:xfrm>
        </p:spPr>
        <p:txBody>
          <a:bodyPr>
            <a:noAutofit/>
          </a:bodyPr>
          <a:lstStyle/>
          <a:p>
            <a:r>
              <a:rPr lang="en-US" sz="2200" dirty="0"/>
              <a:t>Two monomers </a:t>
            </a:r>
            <a:r>
              <a:rPr lang="en-US" sz="2200" dirty="0">
                <a:sym typeface="Wingdings"/>
              </a:rPr>
              <a:t> dimers</a:t>
            </a:r>
            <a:r>
              <a:rPr lang="en-US" sz="2200" dirty="0"/>
              <a:t> </a:t>
            </a:r>
          </a:p>
          <a:p>
            <a:r>
              <a:rPr lang="en-US" sz="2200" dirty="0"/>
              <a:t>Two dimers </a:t>
            </a:r>
            <a:r>
              <a:rPr lang="en-US" sz="2200" dirty="0">
                <a:sym typeface="Wingdings"/>
              </a:rPr>
              <a:t> tetramer with </a:t>
            </a:r>
            <a:r>
              <a:rPr lang="en-US" sz="2200" b="1" i="1" dirty="0">
                <a:sym typeface="Wingdings"/>
              </a:rPr>
              <a:t>staggered antiparallel ends</a:t>
            </a:r>
          </a:p>
        </p:txBody>
      </p:sp>
      <p:sp>
        <p:nvSpPr>
          <p:cNvPr id="5" name="Oval 4"/>
          <p:cNvSpPr/>
          <p:nvPr/>
        </p:nvSpPr>
        <p:spPr>
          <a:xfrm>
            <a:off x="3905250" y="1629833"/>
            <a:ext cx="1016000" cy="1016000"/>
          </a:xfrm>
          <a:prstGeom prst="ellipse">
            <a:avLst/>
          </a:prstGeom>
          <a:noFill/>
          <a:ln w="38100" cmpd="sng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4724400" y="1058348"/>
            <a:ext cx="1016000" cy="1016000"/>
          </a:xfrm>
          <a:prstGeom prst="ellipse">
            <a:avLst/>
          </a:prstGeom>
          <a:noFill/>
          <a:ln w="38100" cmpd="sng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569791" y="2417865"/>
            <a:ext cx="1873250" cy="923330"/>
          </a:xfrm>
          <a:prstGeom prst="rect">
            <a:avLst/>
          </a:prstGeom>
          <a:solidFill>
            <a:srgbClr val="FFFFFF"/>
          </a:solidFill>
          <a:ln w="38100" cmpd="sng">
            <a:solidFill>
              <a:srgbClr val="D2533C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Bi-directional:</a:t>
            </a:r>
          </a:p>
          <a:p>
            <a:r>
              <a:rPr lang="en-US" dirty="0"/>
              <a:t>Both ends are </a:t>
            </a:r>
            <a:r>
              <a:rPr lang="en-US" b="1" dirty="0"/>
              <a:t>the same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7262010" y="1150689"/>
            <a:ext cx="629592" cy="1107267"/>
          </a:xfrm>
          <a:prstGeom prst="straightConnector1">
            <a:avLst/>
          </a:prstGeom>
          <a:ln>
            <a:solidFill>
              <a:srgbClr val="D2533C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7262010" y="3462924"/>
            <a:ext cx="629592" cy="1378656"/>
          </a:xfrm>
          <a:prstGeom prst="straightConnector1">
            <a:avLst/>
          </a:prstGeom>
          <a:ln>
            <a:solidFill>
              <a:srgbClr val="D2533C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2338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7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749" y="67748"/>
            <a:ext cx="9144000" cy="990600"/>
          </a:xfrm>
        </p:spPr>
        <p:txBody>
          <a:bodyPr>
            <a:normAutofit/>
          </a:bodyPr>
          <a:lstStyle/>
          <a:p>
            <a:r>
              <a:rPr lang="en-US" sz="3600" dirty="0"/>
              <a:t>Intermediate filaments: structure</a:t>
            </a:r>
          </a:p>
        </p:txBody>
      </p:sp>
      <p:pic>
        <p:nvPicPr>
          <p:cNvPr id="4" name="Picture 3" descr="intermediate_filament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" y="745070"/>
            <a:ext cx="8305800" cy="51435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749" y="5524507"/>
            <a:ext cx="8932333" cy="967314"/>
          </a:xfrm>
        </p:spPr>
        <p:txBody>
          <a:bodyPr>
            <a:noAutofit/>
          </a:bodyPr>
          <a:lstStyle/>
          <a:p>
            <a:r>
              <a:rPr lang="en-US" sz="2200" dirty="0"/>
              <a:t>Two monomers </a:t>
            </a:r>
            <a:r>
              <a:rPr lang="en-US" sz="2200" dirty="0">
                <a:sym typeface="Wingdings"/>
              </a:rPr>
              <a:t> dimers</a:t>
            </a:r>
            <a:r>
              <a:rPr lang="en-US" sz="2200" dirty="0"/>
              <a:t> </a:t>
            </a:r>
          </a:p>
          <a:p>
            <a:r>
              <a:rPr lang="en-US" sz="2200" dirty="0"/>
              <a:t>Two dimers </a:t>
            </a:r>
            <a:r>
              <a:rPr lang="en-US" sz="2200" dirty="0">
                <a:sym typeface="Wingdings"/>
              </a:rPr>
              <a:t> tetramer with </a:t>
            </a:r>
            <a:r>
              <a:rPr lang="en-US" sz="2200" b="1" i="1" dirty="0">
                <a:sym typeface="Wingdings"/>
              </a:rPr>
              <a:t>staggered antiparallel ends</a:t>
            </a:r>
          </a:p>
          <a:p>
            <a:r>
              <a:rPr lang="en-US" sz="2200" dirty="0">
                <a:sym typeface="Wingdings"/>
              </a:rPr>
              <a:t>Strong and rope like: stable, deform under stress but do NOT rupture</a:t>
            </a:r>
            <a:endParaRPr lang="en-US" sz="2200" dirty="0"/>
          </a:p>
        </p:txBody>
      </p:sp>
      <p:sp>
        <p:nvSpPr>
          <p:cNvPr id="7" name="TextBox 6"/>
          <p:cNvSpPr txBox="1"/>
          <p:nvPr/>
        </p:nvSpPr>
        <p:spPr>
          <a:xfrm>
            <a:off x="4537399" y="4483350"/>
            <a:ext cx="3926980" cy="646331"/>
          </a:xfrm>
          <a:prstGeom prst="rect">
            <a:avLst/>
          </a:prstGeom>
          <a:solidFill>
            <a:srgbClr val="FFFFFF"/>
          </a:solidFill>
          <a:ln w="38100" cmpd="sng">
            <a:solidFill>
              <a:srgbClr val="D2533C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Non covalent interactions:</a:t>
            </a:r>
          </a:p>
          <a:p>
            <a:r>
              <a:rPr lang="en-US" dirty="0"/>
              <a:t>Sum of many weak bonds = strength</a:t>
            </a:r>
          </a:p>
        </p:txBody>
      </p:sp>
    </p:spTree>
    <p:extLst>
      <p:ext uri="{BB962C8B-B14F-4D97-AF65-F5344CB8AC3E}">
        <p14:creationId xmlns:p14="http://schemas.microsoft.com/office/powerpoint/2010/main" val="47604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 descr="figure_17_05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85"/>
          <a:stretch/>
        </p:blipFill>
        <p:spPr bwMode="auto">
          <a:xfrm>
            <a:off x="304800" y="1016000"/>
            <a:ext cx="8531225" cy="4546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457200" y="237076"/>
            <a:ext cx="8229600" cy="9906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Intermediate filaments: 4 classes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259417" y="5746750"/>
            <a:ext cx="68550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1                       2                       3                        4</a:t>
            </a:r>
          </a:p>
        </p:txBody>
      </p:sp>
    </p:spTree>
    <p:extLst>
      <p:ext uri="{BB962C8B-B14F-4D97-AF65-F5344CB8AC3E}">
        <p14:creationId xmlns:p14="http://schemas.microsoft.com/office/powerpoint/2010/main" val="62263351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PVERSION" val="5"/>
  <p:tag name="TPFULLVERSION" val="05030.17.01"/>
  <p:tag name="PPTVERSION" val="14"/>
  <p:tag name="TPOS" val="6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Clarity.thmx</Template>
  <TotalTime>571</TotalTime>
  <Words>1190</Words>
  <Application>Microsoft Macintosh PowerPoint</Application>
  <PresentationFormat>On-screen Show (4:3)</PresentationFormat>
  <Paragraphs>229</Paragraphs>
  <Slides>50</Slides>
  <Notes>0</Notes>
  <HiddenSlides>0</HiddenSlides>
  <MMClips>9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5" baseType="lpstr">
      <vt:lpstr>Arial</vt:lpstr>
      <vt:lpstr>Calibri</vt:lpstr>
      <vt:lpstr>Symbol</vt:lpstr>
      <vt:lpstr>Wingdings</vt:lpstr>
      <vt:lpstr>Clarity</vt:lpstr>
      <vt:lpstr>Lecture Objectives</vt:lpstr>
      <vt:lpstr>Filaments of the Cytoskeleton</vt:lpstr>
      <vt:lpstr>PowerPoint Presentation</vt:lpstr>
      <vt:lpstr>Intermediate filaments</vt:lpstr>
      <vt:lpstr>Intermediate filaments</vt:lpstr>
      <vt:lpstr>Intermediate filaments: structure</vt:lpstr>
      <vt:lpstr>Intermediate filaments: structure</vt:lpstr>
      <vt:lpstr>Intermediate filaments: structure</vt:lpstr>
      <vt:lpstr>PowerPoint Presentation</vt:lpstr>
      <vt:lpstr>Cytoplasmic lamins: function</vt:lpstr>
      <vt:lpstr>Keratin mutants compromise skin integrity</vt:lpstr>
      <vt:lpstr>Cytoplasmic lamins: function</vt:lpstr>
      <vt:lpstr>Cytoplasmic lamins: function</vt:lpstr>
      <vt:lpstr>Nuclear lamins</vt:lpstr>
      <vt:lpstr>Nuclear lamins</vt:lpstr>
      <vt:lpstr>microtubules</vt:lpstr>
      <vt:lpstr>Microtubules: structure</vt:lpstr>
      <vt:lpstr>PowerPoint Presentation</vt:lpstr>
      <vt:lpstr>Microtubules: nucleation &amp; growth</vt:lpstr>
      <vt:lpstr>Microtubules: grow</vt:lpstr>
      <vt:lpstr>Microtubules: grow and shrink</vt:lpstr>
      <vt:lpstr>Microtubule: dynamic instability</vt:lpstr>
      <vt:lpstr>Dynamic Instability</vt:lpstr>
      <vt:lpstr>Dynamic Instability</vt:lpstr>
      <vt:lpstr>Drugs that impact microtubules</vt:lpstr>
      <vt:lpstr>Microtubule function</vt:lpstr>
      <vt:lpstr>Microtubules as tracks</vt:lpstr>
      <vt:lpstr>Microtubules as tracks</vt:lpstr>
      <vt:lpstr>Microtubules as tracks</vt:lpstr>
      <vt:lpstr>Motors move microtubules</vt:lpstr>
      <vt:lpstr>Motors move microtubules</vt:lpstr>
      <vt:lpstr>Microtubule depolymerization moves chromosomes</vt:lpstr>
      <vt:lpstr>Ways microtubules move things:</vt:lpstr>
      <vt:lpstr>Actin filaments</vt:lpstr>
      <vt:lpstr>Actin filaments have diverse functions and localizations</vt:lpstr>
      <vt:lpstr>Actin filaments: structure</vt:lpstr>
      <vt:lpstr>Actin filaments: structure</vt:lpstr>
      <vt:lpstr>Actin: assembly and disassembly</vt:lpstr>
      <vt:lpstr>Actin function</vt:lpstr>
      <vt:lpstr>Actin structures</vt:lpstr>
      <vt:lpstr>actin dynamics</vt:lpstr>
      <vt:lpstr>Cell motility</vt:lpstr>
      <vt:lpstr>Cell motility</vt:lpstr>
      <vt:lpstr>Actin tracks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Cell motility</vt:lpstr>
    </vt:vector>
  </TitlesOfParts>
  <Company/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12 Objectives</dc:title>
  <dc:creator>Amity Manning</dc:creator>
  <cp:lastModifiedBy>Ganem, Neil Joseph</cp:lastModifiedBy>
  <cp:revision>69</cp:revision>
  <dcterms:created xsi:type="dcterms:W3CDTF">2016-04-07T00:09:20Z</dcterms:created>
  <dcterms:modified xsi:type="dcterms:W3CDTF">2018-04-22T13:44:53Z</dcterms:modified>
</cp:coreProperties>
</file>